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4"/>
  </p:sldMasterIdLst>
  <p:sldIdLst>
    <p:sldId id="262" r:id="rId5"/>
    <p:sldId id="263" r:id="rId6"/>
    <p:sldId id="264" r:id="rId7"/>
    <p:sldId id="265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3FF"/>
    <a:srgbClr val="FBB7C8"/>
    <a:srgbClr val="D3F4AE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2ED3276E-AFA7-4905-9252-B3A06A557C63}"/>
    <pc:docChg chg="modSld">
      <pc:chgData name="Franziska Händschel" userId="e2149472-3187-4d00-b16a-a19eff6fc04a" providerId="ADAL" clId="{2ED3276E-AFA7-4905-9252-B3A06A557C63}" dt="2024-02-13T14:19:30.028" v="1" actId="6549"/>
      <pc:docMkLst>
        <pc:docMk/>
      </pc:docMkLst>
      <pc:sldChg chg="modSp mod">
        <pc:chgData name="Franziska Händschel" userId="e2149472-3187-4d00-b16a-a19eff6fc04a" providerId="ADAL" clId="{2ED3276E-AFA7-4905-9252-B3A06A557C63}" dt="2024-02-13T14:19:30.028" v="1" actId="6549"/>
        <pc:sldMkLst>
          <pc:docMk/>
          <pc:sldMk cId="1736440109" sldId="263"/>
        </pc:sldMkLst>
        <pc:spChg chg="mod">
          <ac:chgData name="Franziska Händschel" userId="e2149472-3187-4d00-b16a-a19eff6fc04a" providerId="ADAL" clId="{2ED3276E-AFA7-4905-9252-B3A06A557C63}" dt="2024-02-13T14:19:30.028" v="1" actId="6549"/>
          <ac:spMkLst>
            <pc:docMk/>
            <pc:sldMk cId="1736440109" sldId="263"/>
            <ac:spMk id="5" creationId="{FEF2813A-D290-4F49-8927-8BE8FAF7D4E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-5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D4E81799-55EC-96A1-BEA7-15BD1E1F8F2E}"/>
              </a:ext>
            </a:extLst>
          </p:cNvPr>
          <p:cNvSpPr txBox="1"/>
          <p:nvPr userDrawn="1"/>
        </p:nvSpPr>
        <p:spPr>
          <a:xfrm>
            <a:off x="730775" y="7234469"/>
            <a:ext cx="6091874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Mein persönliches Sparziel</a:t>
            </a:r>
          </a:p>
        </p:txBody>
      </p:sp>
      <p:pic>
        <p:nvPicPr>
          <p:cNvPr id="8" name="Grafik 7" descr="Ein Bild, das Licht enthält.&#10;&#10;Automatisch generierte Beschreibung">
            <a:extLst>
              <a:ext uri="{FF2B5EF4-FFF2-40B4-BE49-F238E27FC236}">
                <a16:creationId xmlns:a16="http://schemas.microsoft.com/office/drawing/2014/main" id="{9373C047-FDC1-F644-1076-53070BB29402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919013" y="8422180"/>
            <a:ext cx="3594110" cy="1394590"/>
          </a:xfrm>
          <a:prstGeom prst="rect">
            <a:avLst/>
          </a:prstGeom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79FDEC31-2842-44E1-62C3-4E1B3E67D851}"/>
              </a:ext>
            </a:extLst>
          </p:cNvPr>
          <p:cNvSpPr/>
          <p:nvPr userDrawn="1"/>
        </p:nvSpPr>
        <p:spPr>
          <a:xfrm>
            <a:off x="5924923" y="5420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EA-5 1/3</a:t>
            </a:r>
          </a:p>
        </p:txBody>
      </p:sp>
    </p:spTree>
    <p:extLst>
      <p:ext uri="{BB962C8B-B14F-4D97-AF65-F5344CB8AC3E}">
        <p14:creationId xmlns:p14="http://schemas.microsoft.com/office/powerpoint/2010/main" val="695754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-5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>
            <a:extLst>
              <a:ext uri="{FF2B5EF4-FFF2-40B4-BE49-F238E27FC236}">
                <a16:creationId xmlns:a16="http://schemas.microsoft.com/office/drawing/2014/main" id="{8037624A-7360-772B-D1DE-1F46B7BE1E73}"/>
              </a:ext>
            </a:extLst>
          </p:cNvPr>
          <p:cNvSpPr/>
          <p:nvPr userDrawn="1"/>
        </p:nvSpPr>
        <p:spPr>
          <a:xfrm>
            <a:off x="730885" y="1068318"/>
            <a:ext cx="6089896" cy="4178030"/>
          </a:xfrm>
          <a:prstGeom prst="rect">
            <a:avLst/>
          </a:prstGeom>
          <a:noFill/>
          <a:ln w="38100"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017636BF-251D-4318-83D3-CF7579A91DA1}"/>
              </a:ext>
            </a:extLst>
          </p:cNvPr>
          <p:cNvSpPr txBox="1"/>
          <p:nvPr userDrawn="1"/>
        </p:nvSpPr>
        <p:spPr>
          <a:xfrm>
            <a:off x="818802" y="1246515"/>
            <a:ext cx="5392792" cy="35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Meine fixen </a:t>
            </a:r>
            <a:r>
              <a:rPr lang="de-DE" sz="1727" dirty="0">
                <a:highlight>
                  <a:srgbClr val="D3F4AE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Einnahmen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 und </a:t>
            </a:r>
            <a:r>
              <a:rPr lang="de-DE" sz="1727" dirty="0">
                <a:highlight>
                  <a:srgbClr val="FBB7C8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Ausgaben</a:t>
            </a:r>
            <a:endParaRPr lang="de-DE" sz="1727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94ABCF5D-6F80-7001-3D70-8E75404272B1}"/>
              </a:ext>
            </a:extLst>
          </p:cNvPr>
          <p:cNvSpPr txBox="1"/>
          <p:nvPr userDrawn="1"/>
        </p:nvSpPr>
        <p:spPr>
          <a:xfrm>
            <a:off x="730775" y="5470774"/>
            <a:ext cx="6091874" cy="49090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95" i="1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Stopp! Ab hier geht es erst weiter, wenn du deine Einnahmen und Ausgaben einen Monat lang dokumentiert hast.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802A685B-77F4-2FDA-C896-5094E10B4FB4}"/>
              </a:ext>
            </a:extLst>
          </p:cNvPr>
          <p:cNvSpPr/>
          <p:nvPr userDrawn="1"/>
        </p:nvSpPr>
        <p:spPr>
          <a:xfrm>
            <a:off x="730885" y="6020464"/>
            <a:ext cx="6089896" cy="1968934"/>
          </a:xfrm>
          <a:prstGeom prst="rect">
            <a:avLst/>
          </a:prstGeom>
          <a:noFill/>
          <a:ln w="38100"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F1DB144A-B254-A80D-4991-9C22E5447609}"/>
              </a:ext>
            </a:extLst>
          </p:cNvPr>
          <p:cNvSpPr txBox="1"/>
          <p:nvPr userDrawn="1"/>
        </p:nvSpPr>
        <p:spPr>
          <a:xfrm>
            <a:off x="730775" y="8148299"/>
            <a:ext cx="6091874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Das habe ich gelernt:</a:t>
            </a:r>
          </a:p>
        </p:txBody>
      </p:sp>
      <p:pic>
        <p:nvPicPr>
          <p:cNvPr id="80" name="Grafik 79" descr="Ein Bild, das Licht enthält.&#10;&#10;Automatisch generierte Beschreibung">
            <a:extLst>
              <a:ext uri="{FF2B5EF4-FFF2-40B4-BE49-F238E27FC236}">
                <a16:creationId xmlns:a16="http://schemas.microsoft.com/office/drawing/2014/main" id="{F96C2F91-1012-194C-5932-DBBD772B4A03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919013" y="8422180"/>
            <a:ext cx="3594110" cy="139459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7C49720-9C97-9A5F-1A52-FC5BD0BB240E}"/>
              </a:ext>
            </a:extLst>
          </p:cNvPr>
          <p:cNvSpPr/>
          <p:nvPr userDrawn="1"/>
        </p:nvSpPr>
        <p:spPr>
          <a:xfrm>
            <a:off x="5924923" y="5420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EA-5 2/3</a:t>
            </a:r>
          </a:p>
        </p:txBody>
      </p:sp>
    </p:spTree>
    <p:extLst>
      <p:ext uri="{BB962C8B-B14F-4D97-AF65-F5344CB8AC3E}">
        <p14:creationId xmlns:p14="http://schemas.microsoft.com/office/powerpoint/2010/main" val="259341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-5 3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>
            <a:extLst>
              <a:ext uri="{FF2B5EF4-FFF2-40B4-BE49-F238E27FC236}">
                <a16:creationId xmlns:a16="http://schemas.microsoft.com/office/drawing/2014/main" id="{8037624A-7360-772B-D1DE-1F46B7BE1E73}"/>
              </a:ext>
            </a:extLst>
          </p:cNvPr>
          <p:cNvSpPr/>
          <p:nvPr userDrawn="1"/>
        </p:nvSpPr>
        <p:spPr>
          <a:xfrm>
            <a:off x="730885" y="1068318"/>
            <a:ext cx="6089896" cy="9014131"/>
          </a:xfrm>
          <a:prstGeom prst="rect">
            <a:avLst/>
          </a:prstGeom>
          <a:noFill/>
          <a:ln w="38100"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DC55FDC-1444-6FBF-4C37-723532AE926B}"/>
              </a:ext>
            </a:extLst>
          </p:cNvPr>
          <p:cNvSpPr/>
          <p:nvPr userDrawn="1"/>
        </p:nvSpPr>
        <p:spPr>
          <a:xfrm>
            <a:off x="5924923" y="5420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EA-5 3/3</a:t>
            </a:r>
          </a:p>
        </p:txBody>
      </p:sp>
    </p:spTree>
    <p:extLst>
      <p:ext uri="{BB962C8B-B14F-4D97-AF65-F5344CB8AC3E}">
        <p14:creationId xmlns:p14="http://schemas.microsoft.com/office/powerpoint/2010/main" val="365127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-5 Zusa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hteck 66">
            <a:extLst>
              <a:ext uri="{FF2B5EF4-FFF2-40B4-BE49-F238E27FC236}">
                <a16:creationId xmlns:a16="http://schemas.microsoft.com/office/drawing/2014/main" id="{B2F4427A-E348-7951-5B42-0DDEEEA4AA06}"/>
              </a:ext>
            </a:extLst>
          </p:cNvPr>
          <p:cNvSpPr>
            <a:spLocks/>
          </p:cNvSpPr>
          <p:nvPr userDrawn="1"/>
        </p:nvSpPr>
        <p:spPr>
          <a:xfrm>
            <a:off x="730774" y="4043699"/>
            <a:ext cx="6078109" cy="6038749"/>
          </a:xfrm>
          <a:prstGeom prst="rect">
            <a:avLst/>
          </a:prstGeom>
          <a:noFill/>
          <a:ln w="38100"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194279" rIns="194279" bIns="49347" rtlCol="0" anchor="t"/>
          <a:lstStyle/>
          <a:p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  <a:p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B6617C0-8B53-3BD3-0B99-8042FD459C91}"/>
              </a:ext>
            </a:extLst>
          </p:cNvPr>
          <p:cNvSpPr/>
          <p:nvPr userDrawn="1"/>
        </p:nvSpPr>
        <p:spPr>
          <a:xfrm>
            <a:off x="5924923" y="5420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EA-5 Zusatz</a:t>
            </a:r>
          </a:p>
        </p:txBody>
      </p:sp>
    </p:spTree>
    <p:extLst>
      <p:ext uri="{BB962C8B-B14F-4D97-AF65-F5344CB8AC3E}">
        <p14:creationId xmlns:p14="http://schemas.microsoft.com/office/powerpoint/2010/main" val="1320480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A8BAF87-E6BB-538B-8679-CD43322826EB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562B2C47-5441-5409-DE93-485B4057ED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BAA00BF-4A23-86E9-C05C-DD5A1F6C7860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84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77" r:id="rId2"/>
    <p:sldLayoutId id="2147483678" r:id="rId3"/>
    <p:sldLayoutId id="2147483693" r:id="rId4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95438" y="1055469"/>
            <a:ext cx="5967085" cy="5806742"/>
            <a:chOff x="663944" y="977896"/>
            <a:chExt cx="5528524" cy="5379966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5367263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Jetzt bist du dran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1. Formuliere ein persönliches Spar-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Ziel. Worauf sparst du gerade? Was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möchtest du dir gern leisten können?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Oder welchen Geldbetrag möchtest du bis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wann ansparen? 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2. Notiere deine fixen Einnahmen und Ausgaben.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3. Dokumentiere einen Monat lang alle deine variablen Einnahmen und Ausgaben.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4. Werte deine Einnahmen und Ausgaben aus und berechne, wie viel Geld du gespart hast. Bist du mit dem Ergebnis zufrieden? Was hast du dabei gelernt?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b="1" i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Tipp: </a:t>
              </a:r>
              <a:r>
                <a:rPr lang="de-DE" sz="1727" i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Bewahre das Geld für dein Sparziel an einem eigenen Ort auf – zum Beispiel in einem Sparwürfel, den du mit Material EA-5 selbst basteln kannst.</a:t>
              </a: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79D3FF"/>
            </a:solidFill>
            <a:ln>
              <a:solidFill>
                <a:srgbClr val="79D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</p:grpSp>
      <p:sp>
        <p:nvSpPr>
          <p:cNvPr id="36" name="Rechteck 35">
            <a:extLst>
              <a:ext uri="{FF2B5EF4-FFF2-40B4-BE49-F238E27FC236}">
                <a16:creationId xmlns:a16="http://schemas.microsoft.com/office/drawing/2014/main" id="{1252C26B-EF4F-1CF0-72F4-D9AD8049C21F}"/>
              </a:ext>
            </a:extLst>
          </p:cNvPr>
          <p:cNvSpPr/>
          <p:nvPr/>
        </p:nvSpPr>
        <p:spPr>
          <a:xfrm>
            <a:off x="811014" y="7603067"/>
            <a:ext cx="5951355" cy="247938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37" name="Grafik 36" descr="Ein Bild, das Schwein, Sparschwein, Echte Schweine, Tierfigur enthält.&#10;&#10;Automatisch generierte Beschreibung">
            <a:extLst>
              <a:ext uri="{FF2B5EF4-FFF2-40B4-BE49-F238E27FC236}">
                <a16:creationId xmlns:a16="http://schemas.microsoft.com/office/drawing/2014/main" id="{7055E46B-C3FC-BDF0-8589-0D2056DC2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852" y="6939432"/>
            <a:ext cx="1012810" cy="685136"/>
          </a:xfrm>
          <a:prstGeom prst="rect">
            <a:avLst/>
          </a:prstGeom>
        </p:spPr>
      </p:pic>
      <p:pic>
        <p:nvPicPr>
          <p:cNvPr id="39" name="Grafik 38" descr="Ein Bild, das Zeichnung, Cartoon, Clipart, Darstellung enthält.&#10;&#10;Automatisch generierte Beschreibung">
            <a:extLst>
              <a:ext uri="{FF2B5EF4-FFF2-40B4-BE49-F238E27FC236}">
                <a16:creationId xmlns:a16="http://schemas.microsoft.com/office/drawing/2014/main" id="{2799B74F-2E05-80D6-0CF5-4FF5EF7C01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6" y="9185946"/>
            <a:ext cx="778215" cy="1134097"/>
          </a:xfrm>
          <a:prstGeom prst="rect">
            <a:avLst/>
          </a:prstGeom>
        </p:spPr>
      </p:pic>
      <p:pic>
        <p:nvPicPr>
          <p:cNvPr id="41" name="Grafik 40" descr="Ein Bild, das Text, Aufdruck, Grafikdesign, Design enthält.&#10;&#10;Automatisch generierte Beschreibung">
            <a:extLst>
              <a:ext uri="{FF2B5EF4-FFF2-40B4-BE49-F238E27FC236}">
                <a16:creationId xmlns:a16="http://schemas.microsoft.com/office/drawing/2014/main" id="{596BD684-CAA3-3C9C-B8AA-EE9DEBAA8D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362" y="806106"/>
            <a:ext cx="2163790" cy="193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0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54F8A573-369B-201F-CDEA-233E94A33DEB}"/>
              </a:ext>
            </a:extLst>
          </p:cNvPr>
          <p:cNvSpPr/>
          <p:nvPr/>
        </p:nvSpPr>
        <p:spPr>
          <a:xfrm>
            <a:off x="811014" y="8594573"/>
            <a:ext cx="5951355" cy="1487875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EF2813A-D290-4F49-8927-8BE8FAF7D4E0}"/>
              </a:ext>
            </a:extLst>
          </p:cNvPr>
          <p:cNvSpPr txBox="1">
            <a:spLocks/>
          </p:cNvSpPr>
          <p:nvPr/>
        </p:nvSpPr>
        <p:spPr>
          <a:xfrm>
            <a:off x="880551" y="6066529"/>
            <a:ext cx="5774937" cy="115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Ich habe in diesem Monat </a:t>
            </a:r>
            <a:r>
              <a:rPr lang="de-DE" sz="1727" dirty="0">
                <a:highlight>
                  <a:srgbClr val="D3F4AE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         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 Euro eingenommen und</a:t>
            </a:r>
            <a:b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727" dirty="0">
                <a:highlight>
                  <a:srgbClr val="FBB7C8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         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 Euro ausgegeben. </a:t>
            </a:r>
            <a:r>
              <a:rPr lang="de-DE" sz="1727" dirty="0">
                <a:highlight>
                  <a:srgbClr val="79D3FF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         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 Euro habe ich gespart.</a:t>
            </a:r>
          </a:p>
          <a:p>
            <a:endParaRPr lang="de-DE" sz="1727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Mit dem Ergebnis bin ich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A7C081F-753E-C293-3637-6C6D81EF4457}"/>
              </a:ext>
            </a:extLst>
          </p:cNvPr>
          <p:cNvSpPr/>
          <p:nvPr/>
        </p:nvSpPr>
        <p:spPr>
          <a:xfrm>
            <a:off x="992282" y="7647586"/>
            <a:ext cx="128235" cy="128235"/>
          </a:xfrm>
          <a:prstGeom prst="ellipse">
            <a:avLst/>
          </a:prstGeom>
          <a:solidFill>
            <a:schemeClr val="bg1"/>
          </a:solidFill>
          <a:ln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11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7367FA3-141F-E19B-03C4-B9ECC7A94C6D}"/>
              </a:ext>
            </a:extLst>
          </p:cNvPr>
          <p:cNvSpPr txBox="1">
            <a:spLocks/>
          </p:cNvSpPr>
          <p:nvPr/>
        </p:nvSpPr>
        <p:spPr>
          <a:xfrm>
            <a:off x="1123658" y="7562218"/>
            <a:ext cx="1317326" cy="291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zufrieden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0552AA0-3CFD-31A1-02FA-CD6AB519E06E}"/>
              </a:ext>
            </a:extLst>
          </p:cNvPr>
          <p:cNvSpPr/>
          <p:nvPr/>
        </p:nvSpPr>
        <p:spPr>
          <a:xfrm>
            <a:off x="2325224" y="7647586"/>
            <a:ext cx="128235" cy="128235"/>
          </a:xfrm>
          <a:prstGeom prst="ellipse">
            <a:avLst/>
          </a:prstGeom>
          <a:solidFill>
            <a:schemeClr val="bg1"/>
          </a:solidFill>
          <a:ln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11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E029D3-269B-9E30-EF27-F70D22687C18}"/>
              </a:ext>
            </a:extLst>
          </p:cNvPr>
          <p:cNvSpPr txBox="1">
            <a:spLocks/>
          </p:cNvSpPr>
          <p:nvPr/>
        </p:nvSpPr>
        <p:spPr>
          <a:xfrm>
            <a:off x="2456600" y="7562218"/>
            <a:ext cx="1317326" cy="291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unzufrieden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FF5A4E2-4150-C490-8595-08CDEA4CE41F}"/>
              </a:ext>
            </a:extLst>
          </p:cNvPr>
          <p:cNvSpPr/>
          <p:nvPr/>
        </p:nvSpPr>
        <p:spPr>
          <a:xfrm>
            <a:off x="3791917" y="7640225"/>
            <a:ext cx="128235" cy="128235"/>
          </a:xfrm>
          <a:prstGeom prst="ellipse">
            <a:avLst/>
          </a:prstGeom>
          <a:solidFill>
            <a:schemeClr val="bg1"/>
          </a:solidFill>
          <a:ln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11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362D3DC-47D8-0381-5E5F-7169F7F0F2C0}"/>
              </a:ext>
            </a:extLst>
          </p:cNvPr>
          <p:cNvSpPr txBox="1">
            <a:spLocks/>
          </p:cNvSpPr>
          <p:nvPr/>
        </p:nvSpPr>
        <p:spPr>
          <a:xfrm>
            <a:off x="3923293" y="7554857"/>
            <a:ext cx="1317326" cy="291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weder noch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E0D1859-9DD8-70C7-F092-E9A393677E3B}"/>
              </a:ext>
            </a:extLst>
          </p:cNvPr>
          <p:cNvSpPr/>
          <p:nvPr/>
        </p:nvSpPr>
        <p:spPr>
          <a:xfrm>
            <a:off x="884117" y="3208401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4D514D95-78D9-E1C5-90F4-E21B75930F2F}"/>
              </a:ext>
            </a:extLst>
          </p:cNvPr>
          <p:cNvSpPr/>
          <p:nvPr/>
        </p:nvSpPr>
        <p:spPr>
          <a:xfrm>
            <a:off x="884117" y="2537306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2369789A-A435-04F5-0806-7AD22D54CC07}"/>
              </a:ext>
            </a:extLst>
          </p:cNvPr>
          <p:cNvSpPr/>
          <p:nvPr/>
        </p:nvSpPr>
        <p:spPr>
          <a:xfrm>
            <a:off x="884117" y="1858836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874B373-A635-6ECF-3918-CE5B8B33D2F1}"/>
              </a:ext>
            </a:extLst>
          </p:cNvPr>
          <p:cNvSpPr txBox="1">
            <a:spLocks/>
          </p:cNvSpPr>
          <p:nvPr/>
        </p:nvSpPr>
        <p:spPr>
          <a:xfrm>
            <a:off x="967940" y="193204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53D09C37-7569-861E-C973-CC8636211E01}"/>
              </a:ext>
            </a:extLst>
          </p:cNvPr>
          <p:cNvSpPr txBox="1">
            <a:spLocks/>
          </p:cNvSpPr>
          <p:nvPr/>
        </p:nvSpPr>
        <p:spPr>
          <a:xfrm>
            <a:off x="967940" y="2594793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7E49CF1-E2C4-564D-CE1E-C1AE69D19A9E}"/>
              </a:ext>
            </a:extLst>
          </p:cNvPr>
          <p:cNvSpPr txBox="1">
            <a:spLocks/>
          </p:cNvSpPr>
          <p:nvPr/>
        </p:nvSpPr>
        <p:spPr>
          <a:xfrm>
            <a:off x="967940" y="3272518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738468B-E094-67A5-80D0-7D5F35570D1A}"/>
              </a:ext>
            </a:extLst>
          </p:cNvPr>
          <p:cNvSpPr/>
          <p:nvPr/>
        </p:nvSpPr>
        <p:spPr>
          <a:xfrm>
            <a:off x="3811714" y="3208401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CB192CDF-C99F-A577-5EB3-E495DA5106F9}"/>
              </a:ext>
            </a:extLst>
          </p:cNvPr>
          <p:cNvSpPr/>
          <p:nvPr/>
        </p:nvSpPr>
        <p:spPr>
          <a:xfrm>
            <a:off x="3811714" y="2537306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F17212EB-8E8F-9CE8-34D7-E313535C5F73}"/>
              </a:ext>
            </a:extLst>
          </p:cNvPr>
          <p:cNvSpPr/>
          <p:nvPr/>
        </p:nvSpPr>
        <p:spPr>
          <a:xfrm>
            <a:off x="3811714" y="1858836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407B07B-CB04-904D-B091-E64E2C950E37}"/>
              </a:ext>
            </a:extLst>
          </p:cNvPr>
          <p:cNvSpPr txBox="1">
            <a:spLocks/>
          </p:cNvSpPr>
          <p:nvPr/>
        </p:nvSpPr>
        <p:spPr>
          <a:xfrm>
            <a:off x="3895536" y="193204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38C15A9C-2D74-53C1-9093-B8E798278E48}"/>
              </a:ext>
            </a:extLst>
          </p:cNvPr>
          <p:cNvSpPr txBox="1">
            <a:spLocks/>
          </p:cNvSpPr>
          <p:nvPr/>
        </p:nvSpPr>
        <p:spPr>
          <a:xfrm>
            <a:off x="3895536" y="2594793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08E1A115-3F13-83F5-FE30-3999404B8A24}"/>
              </a:ext>
            </a:extLst>
          </p:cNvPr>
          <p:cNvSpPr txBox="1">
            <a:spLocks/>
          </p:cNvSpPr>
          <p:nvPr/>
        </p:nvSpPr>
        <p:spPr>
          <a:xfrm>
            <a:off x="3895536" y="3272518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C1D4796-BBCB-D092-B191-63B588BE9E0D}"/>
              </a:ext>
            </a:extLst>
          </p:cNvPr>
          <p:cNvSpPr/>
          <p:nvPr/>
        </p:nvSpPr>
        <p:spPr>
          <a:xfrm>
            <a:off x="884117" y="3886870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8F143F34-6499-6B1B-E64A-9B823A10A029}"/>
              </a:ext>
            </a:extLst>
          </p:cNvPr>
          <p:cNvSpPr txBox="1">
            <a:spLocks/>
          </p:cNvSpPr>
          <p:nvPr/>
        </p:nvSpPr>
        <p:spPr>
          <a:xfrm>
            <a:off x="967940" y="3950987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4A9BC19-53D0-C09B-53CC-CBA9D5823445}"/>
              </a:ext>
            </a:extLst>
          </p:cNvPr>
          <p:cNvSpPr/>
          <p:nvPr/>
        </p:nvSpPr>
        <p:spPr>
          <a:xfrm>
            <a:off x="3811714" y="3886870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3ECF1834-6E2D-9E52-4D57-055B7295119B}"/>
              </a:ext>
            </a:extLst>
          </p:cNvPr>
          <p:cNvSpPr txBox="1">
            <a:spLocks/>
          </p:cNvSpPr>
          <p:nvPr/>
        </p:nvSpPr>
        <p:spPr>
          <a:xfrm>
            <a:off x="3895536" y="3950987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130A6B7F-B239-E738-F4D8-F1623CDA17AE}"/>
              </a:ext>
            </a:extLst>
          </p:cNvPr>
          <p:cNvSpPr/>
          <p:nvPr/>
        </p:nvSpPr>
        <p:spPr>
          <a:xfrm>
            <a:off x="884117" y="4565339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DE96C941-F3D3-53FA-BCC9-FB8940B88EC8}"/>
              </a:ext>
            </a:extLst>
          </p:cNvPr>
          <p:cNvSpPr txBox="1">
            <a:spLocks/>
          </p:cNvSpPr>
          <p:nvPr/>
        </p:nvSpPr>
        <p:spPr>
          <a:xfrm>
            <a:off x="967940" y="4629456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EA065B98-064A-462A-1D29-1B99FA07BD4A}"/>
              </a:ext>
            </a:extLst>
          </p:cNvPr>
          <p:cNvSpPr/>
          <p:nvPr/>
        </p:nvSpPr>
        <p:spPr>
          <a:xfrm>
            <a:off x="3811714" y="4565339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00983781-0208-B252-E1FE-5DC8F95994F2}"/>
              </a:ext>
            </a:extLst>
          </p:cNvPr>
          <p:cNvSpPr txBox="1">
            <a:spLocks/>
          </p:cNvSpPr>
          <p:nvPr/>
        </p:nvSpPr>
        <p:spPr>
          <a:xfrm>
            <a:off x="3895536" y="4629456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44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F81308BF-8005-08A5-AD3D-EB379588AD53}"/>
              </a:ext>
            </a:extLst>
          </p:cNvPr>
          <p:cNvSpPr txBox="1"/>
          <p:nvPr/>
        </p:nvSpPr>
        <p:spPr>
          <a:xfrm>
            <a:off x="880552" y="1246515"/>
            <a:ext cx="5280330" cy="623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Meine variablen </a:t>
            </a:r>
            <a:r>
              <a:rPr lang="de-DE" sz="1727" dirty="0">
                <a:highlight>
                  <a:srgbClr val="D3F4AE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Einnahmen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 und </a:t>
            </a:r>
            <a:r>
              <a:rPr lang="de-DE" sz="1727" dirty="0">
                <a:highlight>
                  <a:srgbClr val="FBB7C8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Ausgaben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 im Zeitraum von ______ bis ______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25363D4-A89D-CAFC-4411-A680287081BF}"/>
              </a:ext>
            </a:extLst>
          </p:cNvPr>
          <p:cNvSpPr/>
          <p:nvPr/>
        </p:nvSpPr>
        <p:spPr>
          <a:xfrm>
            <a:off x="884117" y="4584734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7E66277-C8E7-13E6-00B9-0DBA69E3A8D6}"/>
              </a:ext>
            </a:extLst>
          </p:cNvPr>
          <p:cNvSpPr/>
          <p:nvPr/>
        </p:nvSpPr>
        <p:spPr>
          <a:xfrm>
            <a:off x="884117" y="3049466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C796446-6D9C-4321-3721-DE656C8B95F9}"/>
              </a:ext>
            </a:extLst>
          </p:cNvPr>
          <p:cNvSpPr/>
          <p:nvPr/>
        </p:nvSpPr>
        <p:spPr>
          <a:xfrm>
            <a:off x="884117" y="2370997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9B8C6ED-4640-D32A-E03A-6DC16A674720}"/>
              </a:ext>
            </a:extLst>
          </p:cNvPr>
          <p:cNvSpPr txBox="1">
            <a:spLocks/>
          </p:cNvSpPr>
          <p:nvPr/>
        </p:nvSpPr>
        <p:spPr>
          <a:xfrm>
            <a:off x="967940" y="244420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B95E55D-5047-991C-8BFA-AAD8394C01A2}"/>
              </a:ext>
            </a:extLst>
          </p:cNvPr>
          <p:cNvSpPr txBox="1">
            <a:spLocks/>
          </p:cNvSpPr>
          <p:nvPr/>
        </p:nvSpPr>
        <p:spPr>
          <a:xfrm>
            <a:off x="967940" y="3106953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4B43A8B-DFEC-83F5-0F32-0AF3C0B66C65}"/>
              </a:ext>
            </a:extLst>
          </p:cNvPr>
          <p:cNvSpPr txBox="1">
            <a:spLocks/>
          </p:cNvSpPr>
          <p:nvPr/>
        </p:nvSpPr>
        <p:spPr>
          <a:xfrm>
            <a:off x="967940" y="4648851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DCD223E-920A-07D9-B1F9-7AAFE0BB8A88}"/>
              </a:ext>
            </a:extLst>
          </p:cNvPr>
          <p:cNvSpPr/>
          <p:nvPr/>
        </p:nvSpPr>
        <p:spPr>
          <a:xfrm>
            <a:off x="3811714" y="4584734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2836F68-4919-6345-36E2-A9A09200743D}"/>
              </a:ext>
            </a:extLst>
          </p:cNvPr>
          <p:cNvSpPr/>
          <p:nvPr/>
        </p:nvSpPr>
        <p:spPr>
          <a:xfrm>
            <a:off x="3811714" y="3049466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E9C460B-822D-C2F4-D965-9B46F1F551D0}"/>
              </a:ext>
            </a:extLst>
          </p:cNvPr>
          <p:cNvSpPr/>
          <p:nvPr/>
        </p:nvSpPr>
        <p:spPr>
          <a:xfrm>
            <a:off x="3811714" y="2370997"/>
            <a:ext cx="2843774" cy="606978"/>
          </a:xfrm>
          <a:prstGeom prst="rect">
            <a:avLst/>
          </a:prstGeom>
          <a:solidFill>
            <a:srgbClr val="D3F4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79F9906-A119-8EC4-014F-268863378154}"/>
              </a:ext>
            </a:extLst>
          </p:cNvPr>
          <p:cNvSpPr txBox="1">
            <a:spLocks/>
          </p:cNvSpPr>
          <p:nvPr/>
        </p:nvSpPr>
        <p:spPr>
          <a:xfrm>
            <a:off x="3895536" y="244420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4D4258D-875A-BC5A-D552-C2999959BD28}"/>
              </a:ext>
            </a:extLst>
          </p:cNvPr>
          <p:cNvSpPr txBox="1">
            <a:spLocks/>
          </p:cNvSpPr>
          <p:nvPr/>
        </p:nvSpPr>
        <p:spPr>
          <a:xfrm>
            <a:off x="3895536" y="3106953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4F33CFF-F5BF-764A-9C11-5FCC7F831A65}"/>
              </a:ext>
            </a:extLst>
          </p:cNvPr>
          <p:cNvSpPr txBox="1">
            <a:spLocks/>
          </p:cNvSpPr>
          <p:nvPr/>
        </p:nvSpPr>
        <p:spPr>
          <a:xfrm>
            <a:off x="3895536" y="4648851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B1167E6-D943-B1E5-2B32-ED52914DD86D}"/>
              </a:ext>
            </a:extLst>
          </p:cNvPr>
          <p:cNvSpPr/>
          <p:nvPr/>
        </p:nvSpPr>
        <p:spPr>
          <a:xfrm>
            <a:off x="884117" y="5263203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9080AA9-526B-46CB-8DA8-5233E4E0E1B1}"/>
              </a:ext>
            </a:extLst>
          </p:cNvPr>
          <p:cNvSpPr/>
          <p:nvPr/>
        </p:nvSpPr>
        <p:spPr>
          <a:xfrm>
            <a:off x="884117" y="7977167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2ED44E4-104D-1150-8BC7-AA337BF1089C}"/>
              </a:ext>
            </a:extLst>
          </p:cNvPr>
          <p:cNvSpPr/>
          <p:nvPr/>
        </p:nvSpPr>
        <p:spPr>
          <a:xfrm>
            <a:off x="884117" y="7298698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BC9839E-C147-BD29-1569-06FB800E935A}"/>
              </a:ext>
            </a:extLst>
          </p:cNvPr>
          <p:cNvSpPr/>
          <p:nvPr/>
        </p:nvSpPr>
        <p:spPr>
          <a:xfrm>
            <a:off x="884117" y="6620229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9B7AFD0-1CFB-1CE0-5123-31E1B281AD62}"/>
              </a:ext>
            </a:extLst>
          </p:cNvPr>
          <p:cNvSpPr/>
          <p:nvPr/>
        </p:nvSpPr>
        <p:spPr>
          <a:xfrm>
            <a:off x="884117" y="5941760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5F7A241-A3AF-254D-740D-733BC5E70628}"/>
              </a:ext>
            </a:extLst>
          </p:cNvPr>
          <p:cNvSpPr txBox="1">
            <a:spLocks/>
          </p:cNvSpPr>
          <p:nvPr/>
        </p:nvSpPr>
        <p:spPr>
          <a:xfrm>
            <a:off x="967940" y="6014963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EDD64F8-10AB-CFFC-A986-46D85E267E67}"/>
              </a:ext>
            </a:extLst>
          </p:cNvPr>
          <p:cNvSpPr txBox="1">
            <a:spLocks/>
          </p:cNvSpPr>
          <p:nvPr/>
        </p:nvSpPr>
        <p:spPr>
          <a:xfrm>
            <a:off x="967940" y="6677717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75749E3-1DD5-4D90-33CB-9ED9C3FFDBE1}"/>
              </a:ext>
            </a:extLst>
          </p:cNvPr>
          <p:cNvSpPr txBox="1">
            <a:spLocks/>
          </p:cNvSpPr>
          <p:nvPr/>
        </p:nvSpPr>
        <p:spPr>
          <a:xfrm>
            <a:off x="967940" y="8041284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B29C9EA-6227-986F-8605-1481D7625E34}"/>
              </a:ext>
            </a:extLst>
          </p:cNvPr>
          <p:cNvSpPr txBox="1">
            <a:spLocks/>
          </p:cNvSpPr>
          <p:nvPr/>
        </p:nvSpPr>
        <p:spPr>
          <a:xfrm>
            <a:off x="967940" y="7362815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C95AF6B-FA4A-0688-F6BF-733A766E4206}"/>
              </a:ext>
            </a:extLst>
          </p:cNvPr>
          <p:cNvSpPr txBox="1">
            <a:spLocks/>
          </p:cNvSpPr>
          <p:nvPr/>
        </p:nvSpPr>
        <p:spPr>
          <a:xfrm>
            <a:off x="967940" y="532732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BEC67491-49CB-957E-35F0-0158A4ED7210}"/>
              </a:ext>
            </a:extLst>
          </p:cNvPr>
          <p:cNvSpPr/>
          <p:nvPr/>
        </p:nvSpPr>
        <p:spPr>
          <a:xfrm>
            <a:off x="3811714" y="5263203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81AB407-EDED-8A20-30A1-B460CD03A401}"/>
              </a:ext>
            </a:extLst>
          </p:cNvPr>
          <p:cNvSpPr/>
          <p:nvPr/>
        </p:nvSpPr>
        <p:spPr>
          <a:xfrm>
            <a:off x="3811714" y="7977167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ED928B9-02A6-9395-A512-D3B60763991C}"/>
              </a:ext>
            </a:extLst>
          </p:cNvPr>
          <p:cNvSpPr/>
          <p:nvPr/>
        </p:nvSpPr>
        <p:spPr>
          <a:xfrm>
            <a:off x="3811714" y="7298698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53797E7-76F1-3AB6-9832-78FD6777B951}"/>
              </a:ext>
            </a:extLst>
          </p:cNvPr>
          <p:cNvSpPr/>
          <p:nvPr/>
        </p:nvSpPr>
        <p:spPr>
          <a:xfrm>
            <a:off x="3811714" y="6620229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98B8B6B-9E0C-C031-F003-F25ED9956718}"/>
              </a:ext>
            </a:extLst>
          </p:cNvPr>
          <p:cNvSpPr/>
          <p:nvPr/>
        </p:nvSpPr>
        <p:spPr>
          <a:xfrm>
            <a:off x="3811714" y="5941760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F90291E-8390-4893-A196-4DF9B6DDA945}"/>
              </a:ext>
            </a:extLst>
          </p:cNvPr>
          <p:cNvSpPr txBox="1">
            <a:spLocks/>
          </p:cNvSpPr>
          <p:nvPr/>
        </p:nvSpPr>
        <p:spPr>
          <a:xfrm>
            <a:off x="3895536" y="6014963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A0A99B6-02D9-DCA9-F485-1A317F5B2171}"/>
              </a:ext>
            </a:extLst>
          </p:cNvPr>
          <p:cNvSpPr txBox="1">
            <a:spLocks/>
          </p:cNvSpPr>
          <p:nvPr/>
        </p:nvSpPr>
        <p:spPr>
          <a:xfrm>
            <a:off x="3895536" y="6677717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DC633D8-48B9-23AF-88C8-684C7B816CEE}"/>
              </a:ext>
            </a:extLst>
          </p:cNvPr>
          <p:cNvSpPr txBox="1">
            <a:spLocks/>
          </p:cNvSpPr>
          <p:nvPr/>
        </p:nvSpPr>
        <p:spPr>
          <a:xfrm>
            <a:off x="3895536" y="8041284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51BF345-B96D-A206-B836-BE6717F1F553}"/>
              </a:ext>
            </a:extLst>
          </p:cNvPr>
          <p:cNvSpPr txBox="1">
            <a:spLocks/>
          </p:cNvSpPr>
          <p:nvPr/>
        </p:nvSpPr>
        <p:spPr>
          <a:xfrm>
            <a:off x="3895536" y="7362815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3815EBC0-044E-5C2C-2353-4E2512BED628}"/>
              </a:ext>
            </a:extLst>
          </p:cNvPr>
          <p:cNvSpPr txBox="1">
            <a:spLocks/>
          </p:cNvSpPr>
          <p:nvPr/>
        </p:nvSpPr>
        <p:spPr>
          <a:xfrm>
            <a:off x="3895536" y="532732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0C8029E2-2044-4049-E2A6-388184590ED9}"/>
              </a:ext>
            </a:extLst>
          </p:cNvPr>
          <p:cNvSpPr/>
          <p:nvPr/>
        </p:nvSpPr>
        <p:spPr>
          <a:xfrm>
            <a:off x="884117" y="8648263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A19DE18-36B3-AEB8-7D4E-D5DB338F0AEF}"/>
              </a:ext>
            </a:extLst>
          </p:cNvPr>
          <p:cNvSpPr txBox="1">
            <a:spLocks/>
          </p:cNvSpPr>
          <p:nvPr/>
        </p:nvSpPr>
        <p:spPr>
          <a:xfrm>
            <a:off x="967940" y="871238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C0B95B3D-C93D-3E6F-BAF8-1AA9B79B7553}"/>
              </a:ext>
            </a:extLst>
          </p:cNvPr>
          <p:cNvSpPr/>
          <p:nvPr/>
        </p:nvSpPr>
        <p:spPr>
          <a:xfrm>
            <a:off x="3811714" y="8648263"/>
            <a:ext cx="2843774" cy="606978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94279" bIns="0" rtlCol="0" anchor="ctr"/>
          <a:lstStyle/>
          <a:p>
            <a:pPr algn="r"/>
            <a:endParaRPr lang="de-DE" sz="1727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027CECC-19CC-7D15-58E7-DDF68384D17B}"/>
              </a:ext>
            </a:extLst>
          </p:cNvPr>
          <p:cNvSpPr txBox="1">
            <a:spLocks/>
          </p:cNvSpPr>
          <p:nvPr/>
        </p:nvSpPr>
        <p:spPr>
          <a:xfrm>
            <a:off x="3895536" y="8712380"/>
            <a:ext cx="1487505" cy="478742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rmAutofit/>
          </a:bodyPr>
          <a:lstStyle/>
          <a:p>
            <a:pPr algn="ctr"/>
            <a:endParaRPr lang="de-DE" sz="1727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0CD0B41-4C37-508F-14C3-1B5CB99418A8}"/>
              </a:ext>
            </a:extLst>
          </p:cNvPr>
          <p:cNvSpPr txBox="1"/>
          <p:nvPr/>
        </p:nvSpPr>
        <p:spPr>
          <a:xfrm>
            <a:off x="880551" y="3805352"/>
            <a:ext cx="5774937" cy="35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Die Summe meiner variablen </a:t>
            </a:r>
            <a:r>
              <a:rPr lang="de-DE" sz="1727" dirty="0">
                <a:highlight>
                  <a:srgbClr val="D3F4AE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Einnahmen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: ______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0DD19DFB-050F-C7A9-8299-7B3168C94986}"/>
              </a:ext>
            </a:extLst>
          </p:cNvPr>
          <p:cNvSpPr txBox="1"/>
          <p:nvPr/>
        </p:nvSpPr>
        <p:spPr>
          <a:xfrm>
            <a:off x="880551" y="9384323"/>
            <a:ext cx="5774937" cy="35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Die Summe meiner variablen </a:t>
            </a:r>
            <a:r>
              <a:rPr lang="de-DE" sz="1727" dirty="0">
                <a:highlight>
                  <a:srgbClr val="FBB7C8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Ausgaben</a:t>
            </a:r>
            <a:r>
              <a:rPr lang="de-DE" sz="1727" dirty="0">
                <a:latin typeface="helvetica" panose="020B0604020202020204" pitchFamily="34" charset="0"/>
                <a:cs typeface="helvetica" panose="020B0604020202020204" pitchFamily="34" charset="0"/>
              </a:rPr>
              <a:t>: ______</a:t>
            </a:r>
          </a:p>
        </p:txBody>
      </p:sp>
    </p:spTree>
    <p:extLst>
      <p:ext uri="{BB962C8B-B14F-4D97-AF65-F5344CB8AC3E}">
        <p14:creationId xmlns:p14="http://schemas.microsoft.com/office/powerpoint/2010/main" val="3425933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AFE6B4A8-2411-B607-14B9-2494D5A78C3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95438" y="887983"/>
            <a:ext cx="5967085" cy="2881567"/>
            <a:chOff x="663944" y="822719"/>
            <a:chExt cx="5528524" cy="2669781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E2BABC4-3081-C4AD-04CB-EB1E3B5FB09B}"/>
                </a:ext>
              </a:extLst>
            </p:cNvPr>
            <p:cNvSpPr>
              <a:spLocks/>
            </p:cNvSpPr>
            <p:nvPr/>
          </p:nvSpPr>
          <p:spPr>
            <a:xfrm>
              <a:off x="663944" y="990600"/>
              <a:ext cx="5513950" cy="2501900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Zusatzaufgabe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1. Berechne die prozentualen Anteile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deiner einzelnen Ausgaben in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diesem Monat an deinen gesamten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Ausgaben.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2. Visualisiere deine Ausgaben in einem Kreisdiagramm – mit Stift auf Papier oder digital mit Excel.</a:t>
              </a: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FD0BFF3E-9C24-072E-9619-1530C76FBDB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79D3FF"/>
            </a:solidFill>
            <a:ln>
              <a:solidFill>
                <a:srgbClr val="79D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B92841A7-72F7-0442-E184-145218FCF91E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2357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8D6666-FD68-4017-9164-F6BE1F5B93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4F1737-9EC1-40A2-8AE2-B89EC47EB670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B07835DF-AFB3-44D9-B514-358225C20F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211</Words>
  <Application>Microsoft Office PowerPoint</Application>
  <PresentationFormat>Benutzerdefiniert</PresentationFormat>
  <Paragraphs>25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Calibri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5</cp:revision>
  <dcterms:created xsi:type="dcterms:W3CDTF">2023-05-09T10:32:46Z</dcterms:created>
  <dcterms:modified xsi:type="dcterms:W3CDTF">2024-02-13T14:19:31Z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