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7" r:id="rId4"/>
  </p:sldMasterIdLst>
  <p:sldIdLst>
    <p:sldId id="259" r:id="rId5"/>
    <p:sldId id="257" r:id="rId6"/>
    <p:sldId id="260" r:id="rId7"/>
    <p:sldId id="261" r:id="rId8"/>
    <p:sldId id="262" r:id="rId9"/>
  </p:sldIdLst>
  <p:sldSz cx="7559675" cy="1069181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D3FF"/>
    <a:srgbClr val="CDE9FF"/>
    <a:srgbClr val="FBB7C8"/>
    <a:srgbClr val="D3F4AE"/>
    <a:srgbClr val="F5F5F5"/>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7661326F-C119-456E-AA16-DB66960715C3}" v="1" dt="2024-02-13T13:41:37.079"/>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0867" autoAdjust="0"/>
    <p:restoredTop sz="94660"/>
  </p:normalViewPr>
  <p:slideViewPr>
    <p:cSldViewPr snapToGrid="0">
      <p:cViewPr varScale="1">
        <p:scale>
          <a:sx n="43" d="100"/>
          <a:sy n="43" d="100"/>
        </p:scale>
        <p:origin x="2352"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tableStyles" Target="tableStyle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heme" Target="theme/theme1.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viewProps" Target="viewProps.xml"/><Relationship Id="rId5" Type="http://schemas.openxmlformats.org/officeDocument/2006/relationships/slide" Target="slides/slide1.xml"/><Relationship Id="rId1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microsoft.com/office/2015/10/relationships/revisionInfo" Target="revisionInfo.xml"/></Relationships>
</file>

<file path=ppt/slideLayouts/_rels/slideLayout1.xml.rels><?xml version="1.0" encoding="UTF-8" standalone="yes"?>
<Relationships xmlns="http://schemas.openxmlformats.org/package/2006/relationships"><Relationship Id="rId8" Type="http://schemas.openxmlformats.org/officeDocument/2006/relationships/image" Target="../media/image9.png"/><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10" Type="http://schemas.openxmlformats.org/officeDocument/2006/relationships/image" Target="../media/image11.png"/><Relationship Id="rId4" Type="http://schemas.openxmlformats.org/officeDocument/2006/relationships/image" Target="../media/image5.png"/><Relationship Id="rId9"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15.png"/><Relationship Id="rId4" Type="http://schemas.openxmlformats.org/officeDocument/2006/relationships/image" Target="../media/image14.png"/></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5.png"/><Relationship Id="rId13" Type="http://schemas.openxmlformats.org/officeDocument/2006/relationships/image" Target="../media/image9.png"/><Relationship Id="rId3" Type="http://schemas.openxmlformats.org/officeDocument/2006/relationships/image" Target="../media/image10.png"/><Relationship Id="rId7" Type="http://schemas.openxmlformats.org/officeDocument/2006/relationships/image" Target="../media/image4.png"/><Relationship Id="rId12" Type="http://schemas.openxmlformats.org/officeDocument/2006/relationships/image" Target="../media/image7.png"/><Relationship Id="rId2" Type="http://schemas.openxmlformats.org/officeDocument/2006/relationships/image" Target="../media/image8.png"/><Relationship Id="rId1" Type="http://schemas.openxmlformats.org/officeDocument/2006/relationships/slideMaster" Target="../slideMasters/slideMaster1.xml"/><Relationship Id="rId6" Type="http://schemas.openxmlformats.org/officeDocument/2006/relationships/image" Target="../media/image18.png"/><Relationship Id="rId11" Type="http://schemas.openxmlformats.org/officeDocument/2006/relationships/image" Target="../media/image6.png"/><Relationship Id="rId5" Type="http://schemas.openxmlformats.org/officeDocument/2006/relationships/image" Target="../media/image17.png"/><Relationship Id="rId15" Type="http://schemas.openxmlformats.org/officeDocument/2006/relationships/image" Target="../media/image20.png"/><Relationship Id="rId10" Type="http://schemas.openxmlformats.org/officeDocument/2006/relationships/image" Target="../media/image19.png"/><Relationship Id="rId4" Type="http://schemas.openxmlformats.org/officeDocument/2006/relationships/image" Target="../media/image16.png"/><Relationship Id="rId9" Type="http://schemas.openxmlformats.org/officeDocument/2006/relationships/image" Target="../media/image13.png"/><Relationship Id="rId14" Type="http://schemas.openxmlformats.org/officeDocument/2006/relationships/image" Target="../media/image11.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EA-2 1/4">
    <p:spTree>
      <p:nvGrpSpPr>
        <p:cNvPr id="1" name=""/>
        <p:cNvGrpSpPr/>
        <p:nvPr/>
      </p:nvGrpSpPr>
      <p:grpSpPr>
        <a:xfrm>
          <a:off x="0" y="0"/>
          <a:ext cx="0" cy="0"/>
          <a:chOff x="0" y="0"/>
          <a:chExt cx="0" cy="0"/>
        </a:xfrm>
      </p:grpSpPr>
      <p:sp>
        <p:nvSpPr>
          <p:cNvPr id="53" name="Rechteck 52">
            <a:extLst>
              <a:ext uri="{FF2B5EF4-FFF2-40B4-BE49-F238E27FC236}">
                <a16:creationId xmlns:a16="http://schemas.microsoft.com/office/drawing/2014/main" id="{8037624A-7360-772B-D1DE-1F46B7BE1E73}"/>
              </a:ext>
            </a:extLst>
          </p:cNvPr>
          <p:cNvSpPr/>
          <p:nvPr userDrawn="1"/>
        </p:nvSpPr>
        <p:spPr>
          <a:xfrm>
            <a:off x="730885" y="6016708"/>
            <a:ext cx="6089896" cy="4057289"/>
          </a:xfrm>
          <a:prstGeom prst="rect">
            <a:avLst/>
          </a:prstGeom>
          <a:no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54" name="Textfeld 53">
            <a:extLst>
              <a:ext uri="{FF2B5EF4-FFF2-40B4-BE49-F238E27FC236}">
                <a16:creationId xmlns:a16="http://schemas.microsoft.com/office/drawing/2014/main" id="{017636BF-251D-4318-83D3-CF7579A91DA1}"/>
              </a:ext>
            </a:extLst>
          </p:cNvPr>
          <p:cNvSpPr txBox="1"/>
          <p:nvPr userDrawn="1"/>
        </p:nvSpPr>
        <p:spPr>
          <a:xfrm>
            <a:off x="818802" y="6194906"/>
            <a:ext cx="5392792" cy="358111"/>
          </a:xfrm>
          <a:prstGeom prst="rect">
            <a:avLst/>
          </a:prstGeom>
          <a:noFill/>
        </p:spPr>
        <p:txBody>
          <a:bodyPr wrap="square" rtlCol="0">
            <a:spAutoFit/>
          </a:bodyPr>
          <a:lstStyle/>
          <a:p>
            <a:r>
              <a:rPr lang="de-DE" sz="1727" dirty="0">
                <a:latin typeface="helvetica" panose="020B0604020202020204" pitchFamily="34" charset="0"/>
                <a:cs typeface="helvetica" panose="020B0604020202020204" pitchFamily="34" charset="0"/>
              </a:rPr>
              <a:t>Maries </a:t>
            </a:r>
            <a:r>
              <a:rPr lang="de-DE" sz="1727" dirty="0">
                <a:highlight>
                  <a:srgbClr val="D3F4AE"/>
                </a:highlight>
                <a:latin typeface="helvetica" panose="020B0604020202020204" pitchFamily="34" charset="0"/>
                <a:cs typeface="helvetica" panose="020B0604020202020204" pitchFamily="34" charset="0"/>
              </a:rPr>
              <a:t>Einnahmen</a:t>
            </a:r>
            <a:r>
              <a:rPr lang="de-DE" sz="1727" dirty="0">
                <a:latin typeface="helvetica" panose="020B0604020202020204" pitchFamily="34" charset="0"/>
                <a:cs typeface="helvetica" panose="020B0604020202020204" pitchFamily="34" charset="0"/>
              </a:rPr>
              <a:t> und </a:t>
            </a:r>
            <a:r>
              <a:rPr lang="de-DE" sz="1727" dirty="0">
                <a:highlight>
                  <a:srgbClr val="FBB7C8"/>
                </a:highlight>
                <a:latin typeface="helvetica" panose="020B0604020202020204" pitchFamily="34" charset="0"/>
                <a:cs typeface="helvetica" panose="020B0604020202020204" pitchFamily="34" charset="0"/>
              </a:rPr>
              <a:t>Ausgaben</a:t>
            </a:r>
            <a:r>
              <a:rPr lang="de-DE" sz="1727" dirty="0">
                <a:latin typeface="helvetica" panose="020B0604020202020204" pitchFamily="34" charset="0"/>
                <a:cs typeface="helvetica" panose="020B0604020202020204" pitchFamily="34" charset="0"/>
              </a:rPr>
              <a:t> in diesem Monat</a:t>
            </a:r>
          </a:p>
        </p:txBody>
      </p:sp>
      <p:grpSp>
        <p:nvGrpSpPr>
          <p:cNvPr id="56" name="Gruppieren 55">
            <a:extLst>
              <a:ext uri="{FF2B5EF4-FFF2-40B4-BE49-F238E27FC236}">
                <a16:creationId xmlns:a16="http://schemas.microsoft.com/office/drawing/2014/main" id="{19C5BB01-0B45-8E7F-D8B7-ED81254EDDD0}"/>
              </a:ext>
            </a:extLst>
          </p:cNvPr>
          <p:cNvGrpSpPr/>
          <p:nvPr/>
        </p:nvGrpSpPr>
        <p:grpSpPr>
          <a:xfrm>
            <a:off x="4684268" y="8423732"/>
            <a:ext cx="2568384" cy="1450950"/>
            <a:chOff x="6061918" y="4086860"/>
            <a:chExt cx="3498370" cy="2018417"/>
          </a:xfrm>
        </p:grpSpPr>
        <p:sp>
          <p:nvSpPr>
            <p:cNvPr id="90" name="Rechteck 89">
              <a:extLst>
                <a:ext uri="{FF2B5EF4-FFF2-40B4-BE49-F238E27FC236}">
                  <a16:creationId xmlns:a16="http://schemas.microsoft.com/office/drawing/2014/main" id="{4D6D57B9-F6F3-AC34-9FA7-7F416EA94218}"/>
                </a:ext>
              </a:extLst>
            </p:cNvPr>
            <p:cNvSpPr/>
            <p:nvPr/>
          </p:nvSpPr>
          <p:spPr>
            <a:xfrm>
              <a:off x="6061918" y="4086860"/>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91" name="Ellipse 90">
              <a:extLst>
                <a:ext uri="{FF2B5EF4-FFF2-40B4-BE49-F238E27FC236}">
                  <a16:creationId xmlns:a16="http://schemas.microsoft.com/office/drawing/2014/main" id="{944C453A-C6EA-8311-0DD5-37755E01D4AD}"/>
                </a:ext>
              </a:extLst>
            </p:cNvPr>
            <p:cNvSpPr/>
            <p:nvPr/>
          </p:nvSpPr>
          <p:spPr>
            <a:xfrm>
              <a:off x="7887479" y="4166601"/>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grpSp>
          <p:nvGrpSpPr>
            <p:cNvPr id="92" name="Gruppieren 91">
              <a:extLst>
                <a:ext uri="{FF2B5EF4-FFF2-40B4-BE49-F238E27FC236}">
                  <a16:creationId xmlns:a16="http://schemas.microsoft.com/office/drawing/2014/main" id="{66797379-307D-1241-0667-10F916F67FBC}"/>
                </a:ext>
              </a:extLst>
            </p:cNvPr>
            <p:cNvGrpSpPr/>
            <p:nvPr userDrawn="1"/>
          </p:nvGrpSpPr>
          <p:grpSpPr>
            <a:xfrm>
              <a:off x="7688232" y="4346555"/>
              <a:ext cx="1872056" cy="1354599"/>
              <a:chOff x="2143095" y="2041044"/>
              <a:chExt cx="2014632" cy="1457766"/>
            </a:xfrm>
          </p:grpSpPr>
          <p:pic>
            <p:nvPicPr>
              <p:cNvPr id="93" name="Grafik 92" descr="Ein Bild, das Screenshot, Handy, Smartphone, Design enthält.&#10;&#10;Automatisch generierte Beschreibung">
                <a:extLst>
                  <a:ext uri="{FF2B5EF4-FFF2-40B4-BE49-F238E27FC236}">
                    <a16:creationId xmlns:a16="http://schemas.microsoft.com/office/drawing/2014/main" id="{BC87D7F7-39C9-4E95-946D-3D99D2C6D8C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94" name="Textfeld 93">
                <a:extLst>
                  <a:ext uri="{FF2B5EF4-FFF2-40B4-BE49-F238E27FC236}">
                    <a16:creationId xmlns:a16="http://schemas.microsoft.com/office/drawing/2014/main" id="{9C69F732-C994-F451-8C8A-5B40123529F6}"/>
                  </a:ext>
                </a:extLst>
              </p:cNvPr>
              <p:cNvSpPr txBox="1"/>
              <p:nvPr/>
            </p:nvSpPr>
            <p:spPr>
              <a:xfrm rot="1164279">
                <a:off x="2684000" y="2603696"/>
                <a:ext cx="721836" cy="536109"/>
              </a:xfrm>
              <a:prstGeom prst="rect">
                <a:avLst/>
              </a:prstGeom>
              <a:noFill/>
              <a:ln>
                <a:noFill/>
              </a:ln>
            </p:spPr>
            <p:txBody>
              <a:bodyPr wrap="none" rtlCol="0">
                <a:spAutoFit/>
              </a:bodyPr>
              <a:lstStyle/>
              <a:p>
                <a:r>
                  <a:rPr lang="de-DE" sz="1727" dirty="0">
                    <a:latin typeface="helvetica" panose="020B0604020202020204" pitchFamily="34" charset="0"/>
                    <a:cs typeface="helvetica" panose="020B0604020202020204" pitchFamily="34" charset="0"/>
                  </a:rPr>
                  <a:t>1 €</a:t>
                </a:r>
              </a:p>
            </p:txBody>
          </p:sp>
        </p:grpSp>
      </p:grpSp>
      <p:grpSp>
        <p:nvGrpSpPr>
          <p:cNvPr id="57" name="Gruppieren 56">
            <a:extLst>
              <a:ext uri="{FF2B5EF4-FFF2-40B4-BE49-F238E27FC236}">
                <a16:creationId xmlns:a16="http://schemas.microsoft.com/office/drawing/2014/main" id="{67DAE495-25F4-422E-7835-4BB985E92F55}"/>
              </a:ext>
            </a:extLst>
          </p:cNvPr>
          <p:cNvGrpSpPr/>
          <p:nvPr/>
        </p:nvGrpSpPr>
        <p:grpSpPr>
          <a:xfrm>
            <a:off x="4690931" y="8655601"/>
            <a:ext cx="1475189" cy="957236"/>
            <a:chOff x="6521240" y="581993"/>
            <a:chExt cx="2858295" cy="1894222"/>
          </a:xfrm>
        </p:grpSpPr>
        <p:pic>
          <p:nvPicPr>
            <p:cNvPr id="88" name="Grafik 87" descr="Ein Bild, das Screenshot, Pflaster, Design enthält.&#10;&#10;Automatisch generierte Beschreibung">
              <a:extLst>
                <a:ext uri="{FF2B5EF4-FFF2-40B4-BE49-F238E27FC236}">
                  <a16:creationId xmlns:a16="http://schemas.microsoft.com/office/drawing/2014/main" id="{3A246C75-E2E2-306E-4DBD-B2E65E4176A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1240" y="581993"/>
              <a:ext cx="1800000" cy="1800000"/>
            </a:xfrm>
            <a:prstGeom prst="rect">
              <a:avLst/>
            </a:prstGeom>
            <a:ln>
              <a:noFill/>
            </a:ln>
          </p:spPr>
        </p:pic>
        <p:pic>
          <p:nvPicPr>
            <p:cNvPr id="89" name="Grafik 88" descr="Ein Bild, das Kreis, Kreativität enthält.&#10;&#10;Automatisch generierte Beschreibung">
              <a:extLst>
                <a:ext uri="{FF2B5EF4-FFF2-40B4-BE49-F238E27FC236}">
                  <a16:creationId xmlns:a16="http://schemas.microsoft.com/office/drawing/2014/main" id="{98DD5EDD-E293-8DA0-148F-EBAD19BF1F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174" y="944854"/>
              <a:ext cx="1531361" cy="1531361"/>
            </a:xfrm>
            <a:prstGeom prst="rect">
              <a:avLst/>
            </a:prstGeom>
            <a:ln>
              <a:noFill/>
            </a:ln>
          </p:spPr>
        </p:pic>
      </p:grpSp>
      <p:grpSp>
        <p:nvGrpSpPr>
          <p:cNvPr id="58" name="Gruppieren 57">
            <a:extLst>
              <a:ext uri="{FF2B5EF4-FFF2-40B4-BE49-F238E27FC236}">
                <a16:creationId xmlns:a16="http://schemas.microsoft.com/office/drawing/2014/main" id="{9FD9A39C-34EE-6D80-89E5-A2BE7E42E87A}"/>
              </a:ext>
            </a:extLst>
          </p:cNvPr>
          <p:cNvGrpSpPr/>
          <p:nvPr/>
        </p:nvGrpSpPr>
        <p:grpSpPr>
          <a:xfrm>
            <a:off x="4688402" y="6847705"/>
            <a:ext cx="2568384" cy="1450950"/>
            <a:chOff x="6067549" y="1894449"/>
            <a:chExt cx="3498370" cy="2018417"/>
          </a:xfrm>
        </p:grpSpPr>
        <p:sp>
          <p:nvSpPr>
            <p:cNvPr id="83" name="Rechteck 82">
              <a:extLst>
                <a:ext uri="{FF2B5EF4-FFF2-40B4-BE49-F238E27FC236}">
                  <a16:creationId xmlns:a16="http://schemas.microsoft.com/office/drawing/2014/main" id="{1E1CBEA2-06EC-6BCD-42C3-24DB5F5B2464}"/>
                </a:ext>
              </a:extLst>
            </p:cNvPr>
            <p:cNvSpPr/>
            <p:nvPr/>
          </p:nvSpPr>
          <p:spPr>
            <a:xfrm>
              <a:off x="6067549" y="1894449"/>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84" name="Ellipse 83">
              <a:extLst>
                <a:ext uri="{FF2B5EF4-FFF2-40B4-BE49-F238E27FC236}">
                  <a16:creationId xmlns:a16="http://schemas.microsoft.com/office/drawing/2014/main" id="{C086A9EB-59DD-93D2-FE46-8D584D5A30E7}"/>
                </a:ext>
              </a:extLst>
            </p:cNvPr>
            <p:cNvSpPr/>
            <p:nvPr/>
          </p:nvSpPr>
          <p:spPr>
            <a:xfrm>
              <a:off x="7893110" y="1974190"/>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grpSp>
          <p:nvGrpSpPr>
            <p:cNvPr id="85" name="Gruppieren 84">
              <a:extLst>
                <a:ext uri="{FF2B5EF4-FFF2-40B4-BE49-F238E27FC236}">
                  <a16:creationId xmlns:a16="http://schemas.microsoft.com/office/drawing/2014/main" id="{5C523E39-1784-52B1-2E51-9B8426A62CCD}"/>
                </a:ext>
              </a:extLst>
            </p:cNvPr>
            <p:cNvGrpSpPr/>
            <p:nvPr userDrawn="1"/>
          </p:nvGrpSpPr>
          <p:grpSpPr>
            <a:xfrm>
              <a:off x="7693863" y="2154144"/>
              <a:ext cx="1872056" cy="1354599"/>
              <a:chOff x="2143095" y="2041044"/>
              <a:chExt cx="2014632" cy="1457766"/>
            </a:xfrm>
          </p:grpSpPr>
          <p:pic>
            <p:nvPicPr>
              <p:cNvPr id="86" name="Grafik 85" descr="Ein Bild, das Screenshot, Handy, Smartphone, Design enthält.&#10;&#10;Automatisch generierte Beschreibung">
                <a:extLst>
                  <a:ext uri="{FF2B5EF4-FFF2-40B4-BE49-F238E27FC236}">
                    <a16:creationId xmlns:a16="http://schemas.microsoft.com/office/drawing/2014/main" id="{95FEB5F9-1B18-046E-D13B-EAED64D2801D}"/>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87" name="Textfeld 86">
                <a:extLst>
                  <a:ext uri="{FF2B5EF4-FFF2-40B4-BE49-F238E27FC236}">
                    <a16:creationId xmlns:a16="http://schemas.microsoft.com/office/drawing/2014/main" id="{13397E4B-09BD-F9CD-6BF3-C7AA6B66B12F}"/>
                  </a:ext>
                </a:extLst>
              </p:cNvPr>
              <p:cNvSpPr txBox="1"/>
              <p:nvPr/>
            </p:nvSpPr>
            <p:spPr>
              <a:xfrm rot="1164279">
                <a:off x="2684000" y="2603696"/>
                <a:ext cx="721836" cy="536109"/>
              </a:xfrm>
              <a:prstGeom prst="rect">
                <a:avLst/>
              </a:prstGeom>
              <a:noFill/>
              <a:ln>
                <a:noFill/>
              </a:ln>
            </p:spPr>
            <p:txBody>
              <a:bodyPr wrap="none" rtlCol="0">
                <a:spAutoFit/>
              </a:bodyPr>
              <a:lstStyle/>
              <a:p>
                <a:r>
                  <a:rPr lang="de-DE" sz="1727" dirty="0">
                    <a:latin typeface="helvetica" panose="020B0604020202020204" pitchFamily="34" charset="0"/>
                    <a:cs typeface="helvetica" panose="020B0604020202020204" pitchFamily="34" charset="0"/>
                  </a:rPr>
                  <a:t>7 €</a:t>
                </a:r>
              </a:p>
            </p:txBody>
          </p:sp>
        </p:grpSp>
      </p:grpSp>
      <p:grpSp>
        <p:nvGrpSpPr>
          <p:cNvPr id="59" name="Gruppieren 58">
            <a:extLst>
              <a:ext uri="{FF2B5EF4-FFF2-40B4-BE49-F238E27FC236}">
                <a16:creationId xmlns:a16="http://schemas.microsoft.com/office/drawing/2014/main" id="{33A0810E-7522-4084-DD8A-BD504C53C6DA}"/>
              </a:ext>
            </a:extLst>
          </p:cNvPr>
          <p:cNvGrpSpPr/>
          <p:nvPr/>
        </p:nvGrpSpPr>
        <p:grpSpPr>
          <a:xfrm>
            <a:off x="2772530" y="6841823"/>
            <a:ext cx="2568384" cy="1450950"/>
            <a:chOff x="3457959" y="1886268"/>
            <a:chExt cx="3498370" cy="2018417"/>
          </a:xfrm>
        </p:grpSpPr>
        <p:sp>
          <p:nvSpPr>
            <p:cNvPr id="78" name="Rechteck 77">
              <a:extLst>
                <a:ext uri="{FF2B5EF4-FFF2-40B4-BE49-F238E27FC236}">
                  <a16:creationId xmlns:a16="http://schemas.microsoft.com/office/drawing/2014/main" id="{CC6D526A-74EA-F916-9335-5F94CD730876}"/>
                </a:ext>
              </a:extLst>
            </p:cNvPr>
            <p:cNvSpPr/>
            <p:nvPr/>
          </p:nvSpPr>
          <p:spPr>
            <a:xfrm>
              <a:off x="3457959" y="1886268"/>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79" name="Ellipse 78">
              <a:extLst>
                <a:ext uri="{FF2B5EF4-FFF2-40B4-BE49-F238E27FC236}">
                  <a16:creationId xmlns:a16="http://schemas.microsoft.com/office/drawing/2014/main" id="{83026981-65B6-168A-142B-67AD34763142}"/>
                </a:ext>
              </a:extLst>
            </p:cNvPr>
            <p:cNvSpPr/>
            <p:nvPr/>
          </p:nvSpPr>
          <p:spPr>
            <a:xfrm>
              <a:off x="5283520" y="1966009"/>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grpSp>
          <p:nvGrpSpPr>
            <p:cNvPr id="80" name="Gruppieren 79">
              <a:extLst>
                <a:ext uri="{FF2B5EF4-FFF2-40B4-BE49-F238E27FC236}">
                  <a16:creationId xmlns:a16="http://schemas.microsoft.com/office/drawing/2014/main" id="{99B39E60-C898-8850-F694-B2B691E27139}"/>
                </a:ext>
              </a:extLst>
            </p:cNvPr>
            <p:cNvGrpSpPr/>
            <p:nvPr userDrawn="1"/>
          </p:nvGrpSpPr>
          <p:grpSpPr>
            <a:xfrm>
              <a:off x="5084273" y="2145963"/>
              <a:ext cx="1872056" cy="1354599"/>
              <a:chOff x="2143095" y="2041044"/>
              <a:chExt cx="2014632" cy="1457766"/>
            </a:xfrm>
          </p:grpSpPr>
          <p:pic>
            <p:nvPicPr>
              <p:cNvPr id="81" name="Grafik 80" descr="Ein Bild, das Screenshot, Handy, Smartphone, Design enthält.&#10;&#10;Automatisch generierte Beschreibung">
                <a:extLst>
                  <a:ext uri="{FF2B5EF4-FFF2-40B4-BE49-F238E27FC236}">
                    <a16:creationId xmlns:a16="http://schemas.microsoft.com/office/drawing/2014/main" id="{81367A6B-E3D0-FAC3-2103-AD985E1A42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82" name="Textfeld 81">
                <a:extLst>
                  <a:ext uri="{FF2B5EF4-FFF2-40B4-BE49-F238E27FC236}">
                    <a16:creationId xmlns:a16="http://schemas.microsoft.com/office/drawing/2014/main" id="{713B7BB7-D6B7-C77E-6DE3-30F3C8A6D252}"/>
                  </a:ext>
                </a:extLst>
              </p:cNvPr>
              <p:cNvSpPr txBox="1"/>
              <p:nvPr/>
            </p:nvSpPr>
            <p:spPr>
              <a:xfrm rot="1164279">
                <a:off x="2684000" y="2603696"/>
                <a:ext cx="721836" cy="536109"/>
              </a:xfrm>
              <a:prstGeom prst="rect">
                <a:avLst/>
              </a:prstGeom>
              <a:noFill/>
              <a:ln>
                <a:noFill/>
              </a:ln>
            </p:spPr>
            <p:txBody>
              <a:bodyPr wrap="none" rtlCol="0">
                <a:spAutoFit/>
              </a:bodyPr>
              <a:lstStyle/>
              <a:p>
                <a:r>
                  <a:rPr lang="de-DE" sz="1727" dirty="0">
                    <a:latin typeface="helvetica" panose="020B0604020202020204" pitchFamily="34" charset="0"/>
                    <a:cs typeface="helvetica" panose="020B0604020202020204" pitchFamily="34" charset="0"/>
                  </a:rPr>
                  <a:t>2 €</a:t>
                </a:r>
              </a:p>
            </p:txBody>
          </p:sp>
        </p:grpSp>
      </p:grpSp>
      <p:grpSp>
        <p:nvGrpSpPr>
          <p:cNvPr id="60" name="Gruppieren 59">
            <a:extLst>
              <a:ext uri="{FF2B5EF4-FFF2-40B4-BE49-F238E27FC236}">
                <a16:creationId xmlns:a16="http://schemas.microsoft.com/office/drawing/2014/main" id="{6F62802D-6325-D3D9-4B16-2244182F274E}"/>
              </a:ext>
            </a:extLst>
          </p:cNvPr>
          <p:cNvGrpSpPr/>
          <p:nvPr/>
        </p:nvGrpSpPr>
        <p:grpSpPr>
          <a:xfrm>
            <a:off x="2772530" y="8417977"/>
            <a:ext cx="2568384" cy="1450950"/>
            <a:chOff x="3457959" y="4078855"/>
            <a:chExt cx="3498370" cy="2018417"/>
          </a:xfrm>
        </p:grpSpPr>
        <p:sp>
          <p:nvSpPr>
            <p:cNvPr id="73" name="Rechteck 72">
              <a:extLst>
                <a:ext uri="{FF2B5EF4-FFF2-40B4-BE49-F238E27FC236}">
                  <a16:creationId xmlns:a16="http://schemas.microsoft.com/office/drawing/2014/main" id="{3C9ADDA2-4692-0BBC-9DFD-8B1CED49474F}"/>
                </a:ext>
              </a:extLst>
            </p:cNvPr>
            <p:cNvSpPr/>
            <p:nvPr/>
          </p:nvSpPr>
          <p:spPr>
            <a:xfrm>
              <a:off x="3457959" y="4078855"/>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74" name="Ellipse 73">
              <a:extLst>
                <a:ext uri="{FF2B5EF4-FFF2-40B4-BE49-F238E27FC236}">
                  <a16:creationId xmlns:a16="http://schemas.microsoft.com/office/drawing/2014/main" id="{EBD2B25F-E8DF-C279-E2CA-643CE007CAF7}"/>
                </a:ext>
              </a:extLst>
            </p:cNvPr>
            <p:cNvSpPr/>
            <p:nvPr/>
          </p:nvSpPr>
          <p:spPr>
            <a:xfrm>
              <a:off x="5283520" y="4158596"/>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grpSp>
          <p:nvGrpSpPr>
            <p:cNvPr id="75" name="Gruppieren 74">
              <a:extLst>
                <a:ext uri="{FF2B5EF4-FFF2-40B4-BE49-F238E27FC236}">
                  <a16:creationId xmlns:a16="http://schemas.microsoft.com/office/drawing/2014/main" id="{774919B7-DBDC-91FA-2F62-E35A20B8A750}"/>
                </a:ext>
              </a:extLst>
            </p:cNvPr>
            <p:cNvGrpSpPr/>
            <p:nvPr userDrawn="1"/>
          </p:nvGrpSpPr>
          <p:grpSpPr>
            <a:xfrm>
              <a:off x="5084273" y="4338550"/>
              <a:ext cx="1872056" cy="1354599"/>
              <a:chOff x="2143095" y="2041044"/>
              <a:chExt cx="2014632" cy="1457766"/>
            </a:xfrm>
          </p:grpSpPr>
          <p:pic>
            <p:nvPicPr>
              <p:cNvPr id="76" name="Grafik 75" descr="Ein Bild, das Screenshot, Handy, Smartphone, Design enthält.&#10;&#10;Automatisch generierte Beschreibung">
                <a:extLst>
                  <a:ext uri="{FF2B5EF4-FFF2-40B4-BE49-F238E27FC236}">
                    <a16:creationId xmlns:a16="http://schemas.microsoft.com/office/drawing/2014/main" id="{3516DCF4-B4A7-9D84-A728-4A422296D422}"/>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77" name="Textfeld 76">
                <a:extLst>
                  <a:ext uri="{FF2B5EF4-FFF2-40B4-BE49-F238E27FC236}">
                    <a16:creationId xmlns:a16="http://schemas.microsoft.com/office/drawing/2014/main" id="{A19A4DDA-DA59-0DD4-C340-E5A1B5EA04D0}"/>
                  </a:ext>
                </a:extLst>
              </p:cNvPr>
              <p:cNvSpPr txBox="1"/>
              <p:nvPr/>
            </p:nvSpPr>
            <p:spPr>
              <a:xfrm rot="1164279">
                <a:off x="2684000" y="2603696"/>
                <a:ext cx="721836" cy="536109"/>
              </a:xfrm>
              <a:prstGeom prst="rect">
                <a:avLst/>
              </a:prstGeom>
              <a:noFill/>
              <a:ln>
                <a:noFill/>
              </a:ln>
            </p:spPr>
            <p:txBody>
              <a:bodyPr wrap="none" rtlCol="0">
                <a:spAutoFit/>
              </a:bodyPr>
              <a:lstStyle/>
              <a:p>
                <a:r>
                  <a:rPr lang="de-DE" sz="1727" dirty="0">
                    <a:latin typeface="helvetica" panose="020B0604020202020204" pitchFamily="34" charset="0"/>
                    <a:cs typeface="helvetica" panose="020B0604020202020204" pitchFamily="34" charset="0"/>
                  </a:rPr>
                  <a:t>6 €</a:t>
                </a:r>
              </a:p>
            </p:txBody>
          </p:sp>
        </p:grpSp>
      </p:grpSp>
      <p:sp>
        <p:nvSpPr>
          <p:cNvPr id="61" name="Textfeld 60">
            <a:extLst>
              <a:ext uri="{FF2B5EF4-FFF2-40B4-BE49-F238E27FC236}">
                <a16:creationId xmlns:a16="http://schemas.microsoft.com/office/drawing/2014/main" id="{C14420AA-475D-854D-018B-2D3BDB9DF5DE}"/>
              </a:ext>
            </a:extLst>
          </p:cNvPr>
          <p:cNvSpPr txBox="1">
            <a:spLocks/>
          </p:cNvSpPr>
          <p:nvPr/>
        </p:nvSpPr>
        <p:spPr>
          <a:xfrm rot="21041047">
            <a:off x="4887047" y="9488991"/>
            <a:ext cx="1406599" cy="318853"/>
          </a:xfrm>
          <a:prstGeom prst="rect">
            <a:avLst/>
          </a:prstGeom>
          <a:solidFill>
            <a:srgbClr val="00A8FF"/>
          </a:solidFill>
        </p:spPr>
        <p:txBody>
          <a:bodyPr wrap="square" lIns="38856" tIns="38856" rIns="38856" bIns="38856"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Süßigkeiten</a:t>
            </a:r>
          </a:p>
        </p:txBody>
      </p:sp>
      <p:grpSp>
        <p:nvGrpSpPr>
          <p:cNvPr id="62" name="Gruppieren 61">
            <a:extLst>
              <a:ext uri="{FF2B5EF4-FFF2-40B4-BE49-F238E27FC236}">
                <a16:creationId xmlns:a16="http://schemas.microsoft.com/office/drawing/2014/main" id="{7377A8E7-7595-8C96-6C18-3A55C58CB15E}"/>
              </a:ext>
            </a:extLst>
          </p:cNvPr>
          <p:cNvGrpSpPr/>
          <p:nvPr/>
        </p:nvGrpSpPr>
        <p:grpSpPr>
          <a:xfrm>
            <a:off x="899990" y="6834466"/>
            <a:ext cx="1561518" cy="1458308"/>
            <a:chOff x="1174090" y="1876032"/>
            <a:chExt cx="2126928" cy="2028653"/>
          </a:xfrm>
        </p:grpSpPr>
        <p:sp>
          <p:nvSpPr>
            <p:cNvPr id="69" name="Rechteck 68">
              <a:extLst>
                <a:ext uri="{FF2B5EF4-FFF2-40B4-BE49-F238E27FC236}">
                  <a16:creationId xmlns:a16="http://schemas.microsoft.com/office/drawing/2014/main" id="{2E4EF6EA-2DAF-3929-3191-48609DE5CE4A}"/>
                </a:ext>
              </a:extLst>
            </p:cNvPr>
            <p:cNvSpPr/>
            <p:nvPr/>
          </p:nvSpPr>
          <p:spPr>
            <a:xfrm>
              <a:off x="1174090" y="1876032"/>
              <a:ext cx="2018417" cy="2028653"/>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70" name="Grafik 69">
              <a:extLst>
                <a:ext uri="{FF2B5EF4-FFF2-40B4-BE49-F238E27FC236}">
                  <a16:creationId xmlns:a16="http://schemas.microsoft.com/office/drawing/2014/main" id="{DADDAF44-EE33-C275-364E-97C04C76C9EE}"/>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rot="704612">
              <a:off x="1880550" y="2669468"/>
              <a:ext cx="1031852" cy="620417"/>
            </a:xfrm>
            <a:prstGeom prst="rect">
              <a:avLst/>
            </a:prstGeom>
          </p:spPr>
        </p:pic>
        <p:pic>
          <p:nvPicPr>
            <p:cNvPr id="71" name="Grafik 70" descr="Ein Bild, das Grafiken, Cartoon, Screenshot, Design enthält.&#10;&#10;Automatisch generierte Beschreibung">
              <a:extLst>
                <a:ext uri="{FF2B5EF4-FFF2-40B4-BE49-F238E27FC236}">
                  <a16:creationId xmlns:a16="http://schemas.microsoft.com/office/drawing/2014/main" id="{0FEC38CB-9065-C5FE-7530-60E2D66FBC4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rot="20682416">
              <a:off x="1451145" y="2272659"/>
              <a:ext cx="789944" cy="789944"/>
            </a:xfrm>
            <a:prstGeom prst="rect">
              <a:avLst/>
            </a:prstGeom>
          </p:spPr>
        </p:pic>
        <p:sp>
          <p:nvSpPr>
            <p:cNvPr id="72" name="Textfeld 71">
              <a:extLst>
                <a:ext uri="{FF2B5EF4-FFF2-40B4-BE49-F238E27FC236}">
                  <a16:creationId xmlns:a16="http://schemas.microsoft.com/office/drawing/2014/main" id="{E598D1EB-55CB-FF3F-917C-5A57B33230BA}"/>
                </a:ext>
              </a:extLst>
            </p:cNvPr>
            <p:cNvSpPr txBox="1">
              <a:spLocks/>
            </p:cNvSpPr>
            <p:nvPr userDrawn="1"/>
          </p:nvSpPr>
          <p:spPr>
            <a:xfrm rot="21032098">
              <a:off x="1385104" y="3407387"/>
              <a:ext cx="1915914" cy="443556"/>
            </a:xfrm>
            <a:prstGeom prst="rect">
              <a:avLst/>
            </a:prstGeom>
            <a:solidFill>
              <a:srgbClr val="00A8FF"/>
            </a:solidFill>
          </p:spPr>
          <p:txBody>
            <a:bodyPr wrap="square" lIns="0" tIns="36000" rIns="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Taschengeld</a:t>
              </a:r>
            </a:p>
          </p:txBody>
        </p:sp>
      </p:grpSp>
      <p:pic>
        <p:nvPicPr>
          <p:cNvPr id="63" name="Grafik 62">
            <a:extLst>
              <a:ext uri="{FF2B5EF4-FFF2-40B4-BE49-F238E27FC236}">
                <a16:creationId xmlns:a16="http://schemas.microsoft.com/office/drawing/2014/main" id="{5629C580-43BE-40FE-3F4C-795448F90CC0}"/>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2982285" y="7029409"/>
            <a:ext cx="1052900" cy="1030943"/>
          </a:xfrm>
          <a:prstGeom prst="rect">
            <a:avLst/>
          </a:prstGeom>
        </p:spPr>
      </p:pic>
      <p:sp>
        <p:nvSpPr>
          <p:cNvPr id="64" name="Textfeld 63">
            <a:extLst>
              <a:ext uri="{FF2B5EF4-FFF2-40B4-BE49-F238E27FC236}">
                <a16:creationId xmlns:a16="http://schemas.microsoft.com/office/drawing/2014/main" id="{472D7C15-F56E-8618-4DF5-466B4FE7A764}"/>
              </a:ext>
            </a:extLst>
          </p:cNvPr>
          <p:cNvSpPr txBox="1">
            <a:spLocks/>
          </p:cNvSpPr>
          <p:nvPr/>
        </p:nvSpPr>
        <p:spPr>
          <a:xfrm rot="21041047">
            <a:off x="2936020" y="7907312"/>
            <a:ext cx="1406599" cy="318853"/>
          </a:xfrm>
          <a:prstGeom prst="rect">
            <a:avLst/>
          </a:prstGeom>
          <a:solidFill>
            <a:srgbClr val="00A8FF"/>
          </a:solidFill>
        </p:spPr>
        <p:txBody>
          <a:bodyPr wrap="square" lIns="38856" tIns="38856" rIns="38856" bIns="38856"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Pausenbrot</a:t>
            </a:r>
          </a:p>
        </p:txBody>
      </p:sp>
      <p:pic>
        <p:nvPicPr>
          <p:cNvPr id="65" name="Grafik 64" descr="Ein Bild, das Clipart, Screenshot, Grafikdesign, Cartoon enthält.&#10;&#10;Automatisch generierte Beschreibung">
            <a:extLst>
              <a:ext uri="{FF2B5EF4-FFF2-40B4-BE49-F238E27FC236}">
                <a16:creationId xmlns:a16="http://schemas.microsoft.com/office/drawing/2014/main" id="{37F1FFCC-1B37-2DA5-1FFD-49F863B1DBC0}"/>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rot="21128962">
            <a:off x="3109038" y="8543974"/>
            <a:ext cx="877897" cy="1149923"/>
          </a:xfrm>
          <a:prstGeom prst="rect">
            <a:avLst/>
          </a:prstGeom>
        </p:spPr>
      </p:pic>
      <p:sp>
        <p:nvSpPr>
          <p:cNvPr id="66" name="Textfeld 65">
            <a:extLst>
              <a:ext uri="{FF2B5EF4-FFF2-40B4-BE49-F238E27FC236}">
                <a16:creationId xmlns:a16="http://schemas.microsoft.com/office/drawing/2014/main" id="{5CCC8466-6033-126D-CC6F-CFF57CD3EBD1}"/>
              </a:ext>
            </a:extLst>
          </p:cNvPr>
          <p:cNvSpPr txBox="1">
            <a:spLocks/>
          </p:cNvSpPr>
          <p:nvPr/>
        </p:nvSpPr>
        <p:spPr>
          <a:xfrm rot="21041047">
            <a:off x="2934849" y="9514725"/>
            <a:ext cx="1406599" cy="318853"/>
          </a:xfrm>
          <a:prstGeom prst="rect">
            <a:avLst/>
          </a:prstGeom>
          <a:solidFill>
            <a:srgbClr val="00A8FF"/>
          </a:solidFill>
        </p:spPr>
        <p:txBody>
          <a:bodyPr wrap="square" lIns="38856" tIns="38856" rIns="38856" bIns="38856"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Zeitschrift</a:t>
            </a:r>
          </a:p>
        </p:txBody>
      </p:sp>
      <p:pic>
        <p:nvPicPr>
          <p:cNvPr id="67" name="Grafik 66" descr="Ein Bild, das Clipart, Design, Darstellung enthält.&#10;&#10;Automatisch generierte Beschreibung">
            <a:extLst>
              <a:ext uri="{FF2B5EF4-FFF2-40B4-BE49-F238E27FC236}">
                <a16:creationId xmlns:a16="http://schemas.microsoft.com/office/drawing/2014/main" id="{8F654A08-8AEF-733D-66C0-968F5F13C32C}"/>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rot="21398626">
            <a:off x="5028609" y="7085008"/>
            <a:ext cx="879092" cy="860759"/>
          </a:xfrm>
          <a:prstGeom prst="rect">
            <a:avLst/>
          </a:prstGeom>
        </p:spPr>
      </p:pic>
      <p:sp>
        <p:nvSpPr>
          <p:cNvPr id="68" name="Textfeld 67">
            <a:extLst>
              <a:ext uri="{FF2B5EF4-FFF2-40B4-BE49-F238E27FC236}">
                <a16:creationId xmlns:a16="http://schemas.microsoft.com/office/drawing/2014/main" id="{A1A5E493-114E-EB1B-29CC-7105C2A24F1C}"/>
              </a:ext>
            </a:extLst>
          </p:cNvPr>
          <p:cNvSpPr txBox="1">
            <a:spLocks/>
          </p:cNvSpPr>
          <p:nvPr/>
        </p:nvSpPr>
        <p:spPr>
          <a:xfrm rot="21041047">
            <a:off x="4887047" y="7907311"/>
            <a:ext cx="1406599" cy="318853"/>
          </a:xfrm>
          <a:prstGeom prst="rect">
            <a:avLst/>
          </a:prstGeom>
          <a:solidFill>
            <a:srgbClr val="00A8FF"/>
          </a:solidFill>
        </p:spPr>
        <p:txBody>
          <a:bodyPr wrap="square" lIns="38856" tIns="38856" rIns="38856" bIns="38856"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Buch</a:t>
            </a:r>
          </a:p>
        </p:txBody>
      </p:sp>
      <p:grpSp>
        <p:nvGrpSpPr>
          <p:cNvPr id="2" name="Gruppieren 1">
            <a:extLst>
              <a:ext uri="{FF2B5EF4-FFF2-40B4-BE49-F238E27FC236}">
                <a16:creationId xmlns:a16="http://schemas.microsoft.com/office/drawing/2014/main" id="{28B72C57-240B-5BD4-42CC-AE46742AA5E9}"/>
              </a:ext>
            </a:extLst>
          </p:cNvPr>
          <p:cNvGrpSpPr/>
          <p:nvPr userDrawn="1"/>
        </p:nvGrpSpPr>
        <p:grpSpPr>
          <a:xfrm>
            <a:off x="904757" y="8420899"/>
            <a:ext cx="2568384" cy="1450950"/>
            <a:chOff x="3457959" y="4078855"/>
            <a:chExt cx="3498370" cy="2018417"/>
          </a:xfrm>
        </p:grpSpPr>
        <p:sp>
          <p:nvSpPr>
            <p:cNvPr id="4" name="Rechteck 3">
              <a:extLst>
                <a:ext uri="{FF2B5EF4-FFF2-40B4-BE49-F238E27FC236}">
                  <a16:creationId xmlns:a16="http://schemas.microsoft.com/office/drawing/2014/main" id="{4F824B6A-8AAD-451A-F583-DBBC32E3F23F}"/>
                </a:ext>
              </a:extLst>
            </p:cNvPr>
            <p:cNvSpPr/>
            <p:nvPr/>
          </p:nvSpPr>
          <p:spPr>
            <a:xfrm>
              <a:off x="3457959" y="4078855"/>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5" name="Ellipse 4">
              <a:extLst>
                <a:ext uri="{FF2B5EF4-FFF2-40B4-BE49-F238E27FC236}">
                  <a16:creationId xmlns:a16="http://schemas.microsoft.com/office/drawing/2014/main" id="{395F6EA2-9E76-495D-0226-BDE7DB7569DD}"/>
                </a:ext>
              </a:extLst>
            </p:cNvPr>
            <p:cNvSpPr/>
            <p:nvPr/>
          </p:nvSpPr>
          <p:spPr>
            <a:xfrm>
              <a:off x="5283520" y="4158596"/>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grpSp>
          <p:nvGrpSpPr>
            <p:cNvPr id="6" name="Gruppieren 5">
              <a:extLst>
                <a:ext uri="{FF2B5EF4-FFF2-40B4-BE49-F238E27FC236}">
                  <a16:creationId xmlns:a16="http://schemas.microsoft.com/office/drawing/2014/main" id="{75D9D1B9-69FC-9DE1-A040-E52E0D5D380C}"/>
                </a:ext>
              </a:extLst>
            </p:cNvPr>
            <p:cNvGrpSpPr/>
            <p:nvPr userDrawn="1"/>
          </p:nvGrpSpPr>
          <p:grpSpPr>
            <a:xfrm>
              <a:off x="5084273" y="4338550"/>
              <a:ext cx="1872056" cy="1354599"/>
              <a:chOff x="2143095" y="2041044"/>
              <a:chExt cx="2014632" cy="1457766"/>
            </a:xfrm>
          </p:grpSpPr>
          <p:pic>
            <p:nvPicPr>
              <p:cNvPr id="7" name="Grafik 6" descr="Ein Bild, das Screenshot, Handy, Smartphone, Design enthält.&#10;&#10;Automatisch generierte Beschreibung">
                <a:extLst>
                  <a:ext uri="{FF2B5EF4-FFF2-40B4-BE49-F238E27FC236}">
                    <a16:creationId xmlns:a16="http://schemas.microsoft.com/office/drawing/2014/main" id="{06A59853-E325-37C7-A8B4-33424AEC0579}"/>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8" name="Textfeld 7">
                <a:extLst>
                  <a:ext uri="{FF2B5EF4-FFF2-40B4-BE49-F238E27FC236}">
                    <a16:creationId xmlns:a16="http://schemas.microsoft.com/office/drawing/2014/main" id="{4FEDAE75-553F-C67E-4497-20A1F1F09B18}"/>
                  </a:ext>
                </a:extLst>
              </p:cNvPr>
              <p:cNvSpPr txBox="1"/>
              <p:nvPr/>
            </p:nvSpPr>
            <p:spPr>
              <a:xfrm rot="1164279">
                <a:off x="2684000" y="2603696"/>
                <a:ext cx="721836" cy="536109"/>
              </a:xfrm>
              <a:prstGeom prst="rect">
                <a:avLst/>
              </a:prstGeom>
              <a:noFill/>
              <a:ln>
                <a:noFill/>
              </a:ln>
            </p:spPr>
            <p:txBody>
              <a:bodyPr wrap="none" rtlCol="0">
                <a:spAutoFit/>
              </a:bodyPr>
              <a:lstStyle/>
              <a:p>
                <a:r>
                  <a:rPr lang="de-DE" sz="1727" dirty="0">
                    <a:latin typeface="helvetica" panose="020B0604020202020204" pitchFamily="34" charset="0"/>
                    <a:cs typeface="helvetica" panose="020B0604020202020204" pitchFamily="34" charset="0"/>
                  </a:rPr>
                  <a:t>4 €</a:t>
                </a:r>
              </a:p>
            </p:txBody>
          </p:sp>
        </p:grpSp>
      </p:grpSp>
      <p:pic>
        <p:nvPicPr>
          <p:cNvPr id="14" name="Grafik 13">
            <a:extLst>
              <a:ext uri="{FF2B5EF4-FFF2-40B4-BE49-F238E27FC236}">
                <a16:creationId xmlns:a16="http://schemas.microsoft.com/office/drawing/2014/main" id="{F6814D95-B3FF-16EC-780F-6DDBF1A7D06B}"/>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rot="21316481">
            <a:off x="1107742" y="8506616"/>
            <a:ext cx="980760" cy="960307"/>
          </a:xfrm>
          <a:prstGeom prst="rect">
            <a:avLst/>
          </a:prstGeom>
        </p:spPr>
      </p:pic>
      <p:sp>
        <p:nvSpPr>
          <p:cNvPr id="10" name="Textfeld 9">
            <a:extLst>
              <a:ext uri="{FF2B5EF4-FFF2-40B4-BE49-F238E27FC236}">
                <a16:creationId xmlns:a16="http://schemas.microsoft.com/office/drawing/2014/main" id="{4C61A250-B23E-D83F-C995-14A4EF705210}"/>
              </a:ext>
            </a:extLst>
          </p:cNvPr>
          <p:cNvSpPr txBox="1">
            <a:spLocks/>
          </p:cNvSpPr>
          <p:nvPr userDrawn="1"/>
        </p:nvSpPr>
        <p:spPr>
          <a:xfrm rot="21041047">
            <a:off x="1049085" y="9301434"/>
            <a:ext cx="1406599" cy="536502"/>
          </a:xfrm>
          <a:prstGeom prst="rect">
            <a:avLst/>
          </a:prstGeom>
          <a:solidFill>
            <a:srgbClr val="00A8FF"/>
          </a:solidFill>
        </p:spPr>
        <p:txBody>
          <a:bodyPr wrap="square" lIns="38856" tIns="38856" rIns="38856" bIns="38856" rtlCol="0" anchor="ctr">
            <a:noAutofit/>
          </a:bodyPr>
          <a:lstStyle/>
          <a:p>
            <a:pPr algn="ctr"/>
            <a:r>
              <a:rPr lang="de-DE" sz="1511" b="1" dirty="0">
                <a:solidFill>
                  <a:schemeClr val="bg1"/>
                </a:solidFill>
                <a:latin typeface="Helvetica" panose="020B0604020202020204" pitchFamily="34" charset="0"/>
                <a:cs typeface="Helvetica" panose="020B0604020202020204" pitchFamily="34" charset="0"/>
              </a:rPr>
              <a:t>Besuch im Schwimmbad</a:t>
            </a:r>
          </a:p>
        </p:txBody>
      </p:sp>
      <p:sp>
        <p:nvSpPr>
          <p:cNvPr id="9" name="Textfeld 8">
            <a:extLst>
              <a:ext uri="{FF2B5EF4-FFF2-40B4-BE49-F238E27FC236}">
                <a16:creationId xmlns:a16="http://schemas.microsoft.com/office/drawing/2014/main" id="{9C53F2FB-201E-91A4-5BBD-E8A0522CF014}"/>
              </a:ext>
            </a:extLst>
          </p:cNvPr>
          <p:cNvSpPr txBox="1">
            <a:spLocks/>
          </p:cNvSpPr>
          <p:nvPr userDrawn="1"/>
        </p:nvSpPr>
        <p:spPr>
          <a:xfrm rot="21041047">
            <a:off x="2984204" y="8126159"/>
            <a:ext cx="1406599" cy="318853"/>
          </a:xfrm>
          <a:prstGeom prst="rect">
            <a:avLst/>
          </a:prstGeom>
          <a:noFill/>
        </p:spPr>
        <p:txBody>
          <a:bodyPr wrap="square" lIns="0" tIns="0" rIns="0" bIns="0" rtlCol="0" anchor="ctr">
            <a:noAutofit/>
          </a:bodyPr>
          <a:lstStyle/>
          <a:p>
            <a:pPr algn="ctr"/>
            <a:r>
              <a:rPr lang="de-DE" sz="971" b="1" dirty="0">
                <a:solidFill>
                  <a:schemeClr val="bg2">
                    <a:lumMod val="50000"/>
                  </a:schemeClr>
                </a:solidFill>
                <a:latin typeface="Helvetica" panose="020B0604020202020204" pitchFamily="34" charset="0"/>
                <a:cs typeface="Helvetica" panose="020B0604020202020204" pitchFamily="34" charset="0"/>
              </a:rPr>
              <a:t>(Lunchbox vergessen)</a:t>
            </a:r>
          </a:p>
        </p:txBody>
      </p:sp>
      <p:sp>
        <p:nvSpPr>
          <p:cNvPr id="3" name="Rechteck: abgerundete Ecken 2">
            <a:extLst>
              <a:ext uri="{FF2B5EF4-FFF2-40B4-BE49-F238E27FC236}">
                <a16:creationId xmlns:a16="http://schemas.microsoft.com/office/drawing/2014/main" id="{4DDA6E20-1B5D-15E9-7599-08025A6D7A12}"/>
              </a:ext>
            </a:extLst>
          </p:cNvPr>
          <p:cNvSpPr/>
          <p:nvPr userDrawn="1"/>
        </p:nvSpPr>
        <p:spPr>
          <a:xfrm>
            <a:off x="5772523" y="389629"/>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EA-2 1/4</a:t>
            </a:r>
          </a:p>
        </p:txBody>
      </p:sp>
    </p:spTree>
    <p:extLst>
      <p:ext uri="{BB962C8B-B14F-4D97-AF65-F5344CB8AC3E}">
        <p14:creationId xmlns:p14="http://schemas.microsoft.com/office/powerpoint/2010/main" val="15256098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EA-2 2/4">
    <p:spTree>
      <p:nvGrpSpPr>
        <p:cNvPr id="1" name=""/>
        <p:cNvGrpSpPr/>
        <p:nvPr/>
      </p:nvGrpSpPr>
      <p:grpSpPr>
        <a:xfrm>
          <a:off x="0" y="0"/>
          <a:ext cx="0" cy="0"/>
          <a:chOff x="0" y="0"/>
          <a:chExt cx="0" cy="0"/>
        </a:xfrm>
      </p:grpSpPr>
      <p:pic>
        <p:nvPicPr>
          <p:cNvPr id="2" name="Grafik 1" descr="Ein Bild, das Licht enthält.&#10;&#10;Automatisch generierte Beschreibung">
            <a:extLst>
              <a:ext uri="{FF2B5EF4-FFF2-40B4-BE49-F238E27FC236}">
                <a16:creationId xmlns:a16="http://schemas.microsoft.com/office/drawing/2014/main" id="{32C170D8-3660-8AFA-CFAE-FBE27AF02902}"/>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grpSp>
        <p:nvGrpSpPr>
          <p:cNvPr id="3" name="Gruppieren 2">
            <a:extLst>
              <a:ext uri="{FF2B5EF4-FFF2-40B4-BE49-F238E27FC236}">
                <a16:creationId xmlns:a16="http://schemas.microsoft.com/office/drawing/2014/main" id="{3787366C-0065-1C8D-3A64-1573B4CE3FFB}"/>
              </a:ext>
            </a:extLst>
          </p:cNvPr>
          <p:cNvGrpSpPr/>
          <p:nvPr userDrawn="1"/>
        </p:nvGrpSpPr>
        <p:grpSpPr>
          <a:xfrm>
            <a:off x="730774" y="5819284"/>
            <a:ext cx="6091876" cy="1287829"/>
            <a:chOff x="662945" y="4547412"/>
            <a:chExt cx="6725234" cy="1193178"/>
          </a:xfrm>
        </p:grpSpPr>
        <p:sp>
          <p:nvSpPr>
            <p:cNvPr id="4" name="Rechteck 3">
              <a:extLst>
                <a:ext uri="{FF2B5EF4-FFF2-40B4-BE49-F238E27FC236}">
                  <a16:creationId xmlns:a16="http://schemas.microsoft.com/office/drawing/2014/main" id="{E9A6A4F1-503B-42B1-B7E8-A90B074A0927}"/>
                </a:ext>
              </a:extLst>
            </p:cNvPr>
            <p:cNvSpPr/>
            <p:nvPr/>
          </p:nvSpPr>
          <p:spPr>
            <a:xfrm>
              <a:off x="662945" y="4547412"/>
              <a:ext cx="2189970" cy="562367"/>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80000" bIns="0" rtlCol="0" anchor="ctr"/>
            <a:lstStyle/>
            <a:p>
              <a:pPr algn="r"/>
              <a:r>
                <a:rPr lang="de-DE" sz="1295" b="1" dirty="0">
                  <a:solidFill>
                    <a:schemeClr val="tx1"/>
                  </a:solidFill>
                  <a:latin typeface="helvetica"/>
                  <a:ea typeface="Inter" panose="020B0502030000000004" pitchFamily="34" charset="0"/>
                  <a:cs typeface="Inter" panose="020B0502030000000004" pitchFamily="34" charset="0"/>
                </a:rPr>
                <a:t>20 €</a:t>
              </a:r>
            </a:p>
          </p:txBody>
        </p:sp>
        <p:sp>
          <p:nvSpPr>
            <p:cNvPr id="5" name="Rechteck 4">
              <a:extLst>
                <a:ext uri="{FF2B5EF4-FFF2-40B4-BE49-F238E27FC236}">
                  <a16:creationId xmlns:a16="http://schemas.microsoft.com/office/drawing/2014/main" id="{C83E4A92-25D5-B7F7-2AE8-3709313ECF36}"/>
                </a:ext>
              </a:extLst>
            </p:cNvPr>
            <p:cNvSpPr/>
            <p:nvPr/>
          </p:nvSpPr>
          <p:spPr>
            <a:xfrm>
              <a:off x="662945" y="5176097"/>
              <a:ext cx="2189970" cy="562367"/>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80000" bIns="0" rtlCol="0" anchor="ctr"/>
            <a:lstStyle/>
            <a:p>
              <a:pPr algn="r"/>
              <a:r>
                <a:rPr lang="de-DE" sz="1295" b="1" dirty="0">
                  <a:solidFill>
                    <a:schemeClr val="tx1"/>
                  </a:solidFill>
                  <a:latin typeface="helvetica"/>
                  <a:ea typeface="Inter" panose="020B0502030000000004" pitchFamily="34" charset="0"/>
                  <a:cs typeface="Inter" panose="020B0502030000000004" pitchFamily="34" charset="0"/>
                </a:rPr>
                <a:t>10 €</a:t>
              </a:r>
            </a:p>
          </p:txBody>
        </p:sp>
        <p:sp>
          <p:nvSpPr>
            <p:cNvPr id="6" name="Rechteck 5">
              <a:extLst>
                <a:ext uri="{FF2B5EF4-FFF2-40B4-BE49-F238E27FC236}">
                  <a16:creationId xmlns:a16="http://schemas.microsoft.com/office/drawing/2014/main" id="{EA32D991-2B22-A838-FB2F-816145B9202A}"/>
                </a:ext>
              </a:extLst>
            </p:cNvPr>
            <p:cNvSpPr/>
            <p:nvPr/>
          </p:nvSpPr>
          <p:spPr>
            <a:xfrm>
              <a:off x="5198209" y="5176097"/>
              <a:ext cx="2189970" cy="56236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80000" bIns="0" rtlCol="0" anchor="ctr"/>
            <a:lstStyle/>
            <a:p>
              <a:pPr algn="r"/>
              <a:r>
                <a:rPr lang="de-DE" sz="1295" b="1" dirty="0">
                  <a:solidFill>
                    <a:schemeClr val="tx1"/>
                  </a:solidFill>
                  <a:latin typeface="helvetica"/>
                  <a:ea typeface="Inter" panose="020B0502030000000004" pitchFamily="34" charset="0"/>
                  <a:cs typeface="Inter" panose="020B0502030000000004" pitchFamily="34" charset="0"/>
                </a:rPr>
                <a:t>-3 €</a:t>
              </a:r>
            </a:p>
          </p:txBody>
        </p:sp>
        <p:sp>
          <p:nvSpPr>
            <p:cNvPr id="8" name="Rechteck 7">
              <a:extLst>
                <a:ext uri="{FF2B5EF4-FFF2-40B4-BE49-F238E27FC236}">
                  <a16:creationId xmlns:a16="http://schemas.microsoft.com/office/drawing/2014/main" id="{7EE1B650-F664-F2DE-7EE4-00F512C0B5D3}"/>
                </a:ext>
              </a:extLst>
            </p:cNvPr>
            <p:cNvSpPr/>
            <p:nvPr/>
          </p:nvSpPr>
          <p:spPr>
            <a:xfrm>
              <a:off x="5198209" y="4547493"/>
              <a:ext cx="2189970" cy="56236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80000" bIns="0" rtlCol="0" anchor="ctr"/>
            <a:lstStyle/>
            <a:p>
              <a:pPr algn="r"/>
              <a:r>
                <a:rPr lang="de-DE" sz="1295" b="1" dirty="0">
                  <a:solidFill>
                    <a:schemeClr val="tx1"/>
                  </a:solidFill>
                  <a:latin typeface="helvetica"/>
                  <a:ea typeface="Inter" panose="020B0502030000000004" pitchFamily="34" charset="0"/>
                  <a:cs typeface="Inter" panose="020B0502030000000004" pitchFamily="34" charset="0"/>
                </a:rPr>
                <a:t>-12 €</a:t>
              </a:r>
            </a:p>
          </p:txBody>
        </p:sp>
        <p:sp>
          <p:nvSpPr>
            <p:cNvPr id="9" name="Rechteck 8">
              <a:extLst>
                <a:ext uri="{FF2B5EF4-FFF2-40B4-BE49-F238E27FC236}">
                  <a16:creationId xmlns:a16="http://schemas.microsoft.com/office/drawing/2014/main" id="{5A744996-CBC2-2290-3ED5-332DE4E08DD6}"/>
                </a:ext>
              </a:extLst>
            </p:cNvPr>
            <p:cNvSpPr/>
            <p:nvPr/>
          </p:nvSpPr>
          <p:spPr>
            <a:xfrm>
              <a:off x="2930577" y="5178223"/>
              <a:ext cx="2189970" cy="56236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80000" bIns="0" rtlCol="0" anchor="ctr"/>
            <a:lstStyle/>
            <a:p>
              <a:pPr algn="r"/>
              <a:r>
                <a:rPr lang="de-DE" sz="1295" b="1" dirty="0">
                  <a:solidFill>
                    <a:schemeClr val="tx1"/>
                  </a:solidFill>
                  <a:latin typeface="helvetica"/>
                  <a:ea typeface="Inter" panose="020B0502030000000004" pitchFamily="34" charset="0"/>
                  <a:cs typeface="Inter" panose="020B0502030000000004" pitchFamily="34" charset="0"/>
                </a:rPr>
                <a:t>-6 €</a:t>
              </a:r>
            </a:p>
          </p:txBody>
        </p:sp>
        <p:sp>
          <p:nvSpPr>
            <p:cNvPr id="10" name="Rechteck 9">
              <a:extLst>
                <a:ext uri="{FF2B5EF4-FFF2-40B4-BE49-F238E27FC236}">
                  <a16:creationId xmlns:a16="http://schemas.microsoft.com/office/drawing/2014/main" id="{FC9D2A93-ADCE-337F-26F6-0FDC7F23BB79}"/>
                </a:ext>
              </a:extLst>
            </p:cNvPr>
            <p:cNvSpPr/>
            <p:nvPr/>
          </p:nvSpPr>
          <p:spPr>
            <a:xfrm>
              <a:off x="2930577" y="4549619"/>
              <a:ext cx="2189970" cy="56236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80000" bIns="0" rtlCol="0" anchor="ctr"/>
            <a:lstStyle/>
            <a:p>
              <a:pPr algn="r"/>
              <a:r>
                <a:rPr lang="de-DE" sz="1295" b="1" dirty="0">
                  <a:solidFill>
                    <a:schemeClr val="tx1"/>
                  </a:solidFill>
                  <a:latin typeface="helvetica"/>
                  <a:ea typeface="Inter" panose="020B0502030000000004" pitchFamily="34" charset="0"/>
                  <a:cs typeface="Inter" panose="020B0502030000000004" pitchFamily="34" charset="0"/>
                </a:rPr>
                <a:t>-4 €</a:t>
              </a:r>
            </a:p>
          </p:txBody>
        </p:sp>
        <p:sp>
          <p:nvSpPr>
            <p:cNvPr id="11" name="Textfeld 10">
              <a:extLst>
                <a:ext uri="{FF2B5EF4-FFF2-40B4-BE49-F238E27FC236}">
                  <a16:creationId xmlns:a16="http://schemas.microsoft.com/office/drawing/2014/main" id="{0CEBA8D9-B5FA-2B4E-D7DA-54D1306FE259}"/>
                </a:ext>
              </a:extLst>
            </p:cNvPr>
            <p:cNvSpPr txBox="1">
              <a:spLocks/>
            </p:cNvSpPr>
            <p:nvPr/>
          </p:nvSpPr>
          <p:spPr>
            <a:xfrm>
              <a:off x="740607" y="4606817"/>
              <a:ext cx="1378178" cy="443556"/>
            </a:xfrm>
            <a:prstGeom prst="rect">
              <a:avLst/>
            </a:prstGeom>
            <a:solidFill>
              <a:srgbClr val="00A8FF"/>
            </a:solidFill>
          </p:spPr>
          <p:txBody>
            <a:bodyPr wrap="square" lIns="36000" tIns="36000" rIns="36000" bIns="36000" rtlCol="0" anchor="ctr">
              <a:normAutofit/>
            </a:bodyPr>
            <a:lstStyle/>
            <a:p>
              <a:pPr algn="ctr"/>
              <a:r>
                <a:rPr lang="de-DE" sz="1295" b="1" dirty="0">
                  <a:solidFill>
                    <a:schemeClr val="bg1"/>
                  </a:solidFill>
                  <a:latin typeface="Helvetica" panose="020B0604020202020204" pitchFamily="34" charset="0"/>
                  <a:cs typeface="Helvetica" panose="020B0604020202020204" pitchFamily="34" charset="0"/>
                </a:rPr>
                <a:t>Taschengeld</a:t>
              </a:r>
            </a:p>
          </p:txBody>
        </p:sp>
        <p:sp>
          <p:nvSpPr>
            <p:cNvPr id="12" name="Textfeld 11">
              <a:extLst>
                <a:ext uri="{FF2B5EF4-FFF2-40B4-BE49-F238E27FC236}">
                  <a16:creationId xmlns:a16="http://schemas.microsoft.com/office/drawing/2014/main" id="{511CBA01-355E-26EF-AA8B-E6D13C7602E9}"/>
                </a:ext>
              </a:extLst>
            </p:cNvPr>
            <p:cNvSpPr txBox="1">
              <a:spLocks/>
            </p:cNvSpPr>
            <p:nvPr/>
          </p:nvSpPr>
          <p:spPr>
            <a:xfrm>
              <a:off x="3008239" y="4617443"/>
              <a:ext cx="1378178" cy="443556"/>
            </a:xfrm>
            <a:prstGeom prst="rect">
              <a:avLst/>
            </a:prstGeom>
            <a:solidFill>
              <a:srgbClr val="00A8FF"/>
            </a:solidFill>
          </p:spPr>
          <p:txBody>
            <a:bodyPr wrap="square" lIns="36000" tIns="36000" rIns="36000" bIns="36000" rtlCol="0" anchor="ctr">
              <a:normAutofit/>
            </a:bodyPr>
            <a:lstStyle/>
            <a:p>
              <a:pPr algn="ctr"/>
              <a:r>
                <a:rPr lang="de-DE" sz="1295" b="1" dirty="0">
                  <a:solidFill>
                    <a:schemeClr val="bg1"/>
                  </a:solidFill>
                  <a:latin typeface="Helvetica" panose="020B0604020202020204" pitchFamily="34" charset="0"/>
                  <a:cs typeface="Helvetica" panose="020B0604020202020204" pitchFamily="34" charset="0"/>
                </a:rPr>
                <a:t>Bubble-Tea</a:t>
              </a:r>
            </a:p>
          </p:txBody>
        </p:sp>
        <p:sp>
          <p:nvSpPr>
            <p:cNvPr id="13" name="Textfeld 12">
              <a:extLst>
                <a:ext uri="{FF2B5EF4-FFF2-40B4-BE49-F238E27FC236}">
                  <a16:creationId xmlns:a16="http://schemas.microsoft.com/office/drawing/2014/main" id="{D233A351-3BF2-424A-285C-3220B6627E8D}"/>
                </a:ext>
              </a:extLst>
            </p:cNvPr>
            <p:cNvSpPr txBox="1">
              <a:spLocks/>
            </p:cNvSpPr>
            <p:nvPr/>
          </p:nvSpPr>
          <p:spPr>
            <a:xfrm>
              <a:off x="3008239" y="5231486"/>
              <a:ext cx="1378178" cy="443556"/>
            </a:xfrm>
            <a:prstGeom prst="rect">
              <a:avLst/>
            </a:prstGeom>
            <a:solidFill>
              <a:srgbClr val="00A8FF"/>
            </a:solidFill>
          </p:spPr>
          <p:txBody>
            <a:bodyPr wrap="square" lIns="36000" tIns="36000" rIns="36000" bIns="36000" rtlCol="0" anchor="ctr">
              <a:normAutofit/>
            </a:bodyPr>
            <a:lstStyle/>
            <a:p>
              <a:pPr algn="ctr"/>
              <a:r>
                <a:rPr lang="de-DE" sz="1295" b="1" dirty="0">
                  <a:solidFill>
                    <a:schemeClr val="bg1"/>
                  </a:solidFill>
                  <a:latin typeface="Helvetica" panose="020B0604020202020204" pitchFamily="34" charset="0"/>
                  <a:cs typeface="Helvetica" panose="020B0604020202020204" pitchFamily="34" charset="0"/>
                </a:rPr>
                <a:t>Zeitschrift</a:t>
              </a:r>
            </a:p>
          </p:txBody>
        </p:sp>
        <p:sp>
          <p:nvSpPr>
            <p:cNvPr id="14" name="Textfeld 13">
              <a:extLst>
                <a:ext uri="{FF2B5EF4-FFF2-40B4-BE49-F238E27FC236}">
                  <a16:creationId xmlns:a16="http://schemas.microsoft.com/office/drawing/2014/main" id="{B170F45B-4C42-6E0E-B6B2-4A73F401F16B}"/>
                </a:ext>
              </a:extLst>
            </p:cNvPr>
            <p:cNvSpPr txBox="1">
              <a:spLocks/>
            </p:cNvSpPr>
            <p:nvPr/>
          </p:nvSpPr>
          <p:spPr>
            <a:xfrm>
              <a:off x="5275871" y="5235502"/>
              <a:ext cx="1378178" cy="443556"/>
            </a:xfrm>
            <a:prstGeom prst="rect">
              <a:avLst/>
            </a:prstGeom>
            <a:solidFill>
              <a:srgbClr val="00A8FF"/>
            </a:solidFill>
          </p:spPr>
          <p:txBody>
            <a:bodyPr wrap="square" lIns="36000" tIns="36000" rIns="36000" bIns="36000" rtlCol="0" anchor="ctr">
              <a:normAutofit/>
            </a:bodyPr>
            <a:lstStyle/>
            <a:p>
              <a:pPr algn="ctr"/>
              <a:r>
                <a:rPr lang="de-DE" sz="1295" b="1" dirty="0">
                  <a:solidFill>
                    <a:schemeClr val="bg1"/>
                  </a:solidFill>
                  <a:latin typeface="Helvetica" panose="020B0604020202020204" pitchFamily="34" charset="0"/>
                  <a:cs typeface="Helvetica" panose="020B0604020202020204" pitchFamily="34" charset="0"/>
                </a:rPr>
                <a:t>Süßigkeiten</a:t>
              </a:r>
            </a:p>
          </p:txBody>
        </p:sp>
        <p:sp>
          <p:nvSpPr>
            <p:cNvPr id="15" name="Textfeld 14">
              <a:extLst>
                <a:ext uri="{FF2B5EF4-FFF2-40B4-BE49-F238E27FC236}">
                  <a16:creationId xmlns:a16="http://schemas.microsoft.com/office/drawing/2014/main" id="{72CD88DE-B7AF-3F38-B08D-A106BB7F9C7E}"/>
                </a:ext>
              </a:extLst>
            </p:cNvPr>
            <p:cNvSpPr txBox="1">
              <a:spLocks/>
            </p:cNvSpPr>
            <p:nvPr/>
          </p:nvSpPr>
          <p:spPr>
            <a:xfrm>
              <a:off x="5275871" y="4606898"/>
              <a:ext cx="1378178" cy="443556"/>
            </a:xfrm>
            <a:prstGeom prst="rect">
              <a:avLst/>
            </a:prstGeom>
            <a:solidFill>
              <a:srgbClr val="00A8FF"/>
            </a:solidFill>
          </p:spPr>
          <p:txBody>
            <a:bodyPr wrap="square" lIns="36000" tIns="36000" rIns="36000" bIns="36000" rtlCol="0" anchor="ctr">
              <a:normAutofit/>
            </a:bodyPr>
            <a:lstStyle/>
            <a:p>
              <a:pPr algn="ctr"/>
              <a:r>
                <a:rPr lang="de-DE" sz="1295" b="1" dirty="0">
                  <a:solidFill>
                    <a:schemeClr val="bg1"/>
                  </a:solidFill>
                  <a:latin typeface="Helvetica" panose="020B0604020202020204" pitchFamily="34" charset="0"/>
                  <a:cs typeface="Helvetica" panose="020B0604020202020204" pitchFamily="34" charset="0"/>
                </a:rPr>
                <a:t>Kinobesuch</a:t>
              </a:r>
            </a:p>
          </p:txBody>
        </p:sp>
        <p:sp>
          <p:nvSpPr>
            <p:cNvPr id="16" name="Textfeld 15">
              <a:extLst>
                <a:ext uri="{FF2B5EF4-FFF2-40B4-BE49-F238E27FC236}">
                  <a16:creationId xmlns:a16="http://schemas.microsoft.com/office/drawing/2014/main" id="{8ADF6B94-6473-8C87-F429-F2D56F19A31C}"/>
                </a:ext>
              </a:extLst>
            </p:cNvPr>
            <p:cNvSpPr txBox="1">
              <a:spLocks/>
            </p:cNvSpPr>
            <p:nvPr/>
          </p:nvSpPr>
          <p:spPr>
            <a:xfrm>
              <a:off x="740607" y="5235502"/>
              <a:ext cx="1378178" cy="443556"/>
            </a:xfrm>
            <a:prstGeom prst="rect">
              <a:avLst/>
            </a:prstGeom>
            <a:solidFill>
              <a:srgbClr val="00A8FF"/>
            </a:solidFill>
          </p:spPr>
          <p:txBody>
            <a:bodyPr wrap="square" lIns="36000" tIns="36000" rIns="36000" bIns="36000" rtlCol="0" anchor="ctr">
              <a:normAutofit/>
            </a:bodyPr>
            <a:lstStyle/>
            <a:p>
              <a:pPr algn="ctr"/>
              <a:r>
                <a:rPr lang="de-DE" sz="1295" b="1" dirty="0">
                  <a:solidFill>
                    <a:schemeClr val="bg1"/>
                  </a:solidFill>
                  <a:latin typeface="Helvetica" panose="020B0604020202020204" pitchFamily="34" charset="0"/>
                  <a:cs typeface="Helvetica" panose="020B0604020202020204" pitchFamily="34" charset="0"/>
                </a:rPr>
                <a:t>von der Omi</a:t>
              </a:r>
            </a:p>
          </p:txBody>
        </p:sp>
      </p:grpSp>
      <p:sp>
        <p:nvSpPr>
          <p:cNvPr id="17" name="Textfeld 16">
            <a:extLst>
              <a:ext uri="{FF2B5EF4-FFF2-40B4-BE49-F238E27FC236}">
                <a16:creationId xmlns:a16="http://schemas.microsoft.com/office/drawing/2014/main" id="{6B57D639-D01F-4600-0015-091A0E4DEEA1}"/>
              </a:ext>
            </a:extLst>
          </p:cNvPr>
          <p:cNvSpPr txBox="1"/>
          <p:nvPr userDrawn="1"/>
        </p:nvSpPr>
        <p:spPr>
          <a:xfrm>
            <a:off x="730775" y="5488562"/>
            <a:ext cx="6091874" cy="291618"/>
          </a:xfrm>
          <a:prstGeom prst="rect">
            <a:avLst/>
          </a:prstGeom>
          <a:noFill/>
        </p:spPr>
        <p:txBody>
          <a:bodyPr wrap="square" lIns="0" rtlCol="0">
            <a:spAutoFit/>
          </a:bodyPr>
          <a:lstStyle/>
          <a:p>
            <a:r>
              <a:rPr lang="de-DE" sz="1295" dirty="0">
                <a:latin typeface="helvetica" panose="020B0604020202020204" pitchFamily="34" charset="0"/>
                <a:cs typeface="helvetica" panose="020B0604020202020204" pitchFamily="34" charset="0"/>
              </a:rPr>
              <a:t>Zur Erinnerung: Maries </a:t>
            </a:r>
            <a:r>
              <a:rPr lang="de-DE" sz="1295" dirty="0">
                <a:highlight>
                  <a:srgbClr val="D3F4AE"/>
                </a:highlight>
                <a:latin typeface="helvetica" panose="020B0604020202020204" pitchFamily="34" charset="0"/>
                <a:cs typeface="helvetica" panose="020B0604020202020204" pitchFamily="34" charset="0"/>
              </a:rPr>
              <a:t>Einnahmen</a:t>
            </a:r>
            <a:r>
              <a:rPr lang="de-DE" sz="1295" dirty="0">
                <a:latin typeface="helvetica" panose="020B0604020202020204" pitchFamily="34" charset="0"/>
                <a:cs typeface="helvetica" panose="020B0604020202020204" pitchFamily="34" charset="0"/>
              </a:rPr>
              <a:t> und </a:t>
            </a:r>
            <a:r>
              <a:rPr lang="de-DE" sz="1295" dirty="0">
                <a:highlight>
                  <a:srgbClr val="FBB7C8"/>
                </a:highlight>
                <a:latin typeface="helvetica" panose="020B0604020202020204" pitchFamily="34" charset="0"/>
                <a:cs typeface="helvetica" panose="020B0604020202020204" pitchFamily="34" charset="0"/>
              </a:rPr>
              <a:t>Ausgaben</a:t>
            </a:r>
            <a:r>
              <a:rPr lang="de-DE" sz="1295" dirty="0">
                <a:latin typeface="helvetica" panose="020B0604020202020204" pitchFamily="34" charset="0"/>
                <a:cs typeface="helvetica" panose="020B0604020202020204" pitchFamily="34" charset="0"/>
              </a:rPr>
              <a:t> im vergangenen Monat</a:t>
            </a:r>
          </a:p>
        </p:txBody>
      </p:sp>
      <p:grpSp>
        <p:nvGrpSpPr>
          <p:cNvPr id="18" name="Gruppieren 17">
            <a:extLst>
              <a:ext uri="{FF2B5EF4-FFF2-40B4-BE49-F238E27FC236}">
                <a16:creationId xmlns:a16="http://schemas.microsoft.com/office/drawing/2014/main" id="{7F2EB0FC-E65F-F4E5-FD83-B08E63A2EC8D}"/>
              </a:ext>
            </a:extLst>
          </p:cNvPr>
          <p:cNvGrpSpPr/>
          <p:nvPr userDrawn="1"/>
        </p:nvGrpSpPr>
        <p:grpSpPr>
          <a:xfrm>
            <a:off x="4309481" y="3450645"/>
            <a:ext cx="2486789" cy="1863528"/>
            <a:chOff x="6611725" y="4282520"/>
            <a:chExt cx="2627630" cy="2011008"/>
          </a:xfrm>
        </p:grpSpPr>
        <p:sp>
          <p:nvSpPr>
            <p:cNvPr id="19" name="Freihandform: Form 18">
              <a:extLst>
                <a:ext uri="{FF2B5EF4-FFF2-40B4-BE49-F238E27FC236}">
                  <a16:creationId xmlns:a16="http://schemas.microsoft.com/office/drawing/2014/main" id="{E1BBD534-C6DA-21F8-C09E-01A187BD0045}"/>
                </a:ext>
              </a:extLst>
            </p:cNvPr>
            <p:cNvSpPr/>
            <p:nvPr/>
          </p:nvSpPr>
          <p:spPr>
            <a:xfrm>
              <a:off x="6745514" y="4282520"/>
              <a:ext cx="2493841" cy="201100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79D3FF"/>
            </a:solid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wrap="square" lIns="91440" tIns="684000" rIns="91440" bIns="45720" rtlCol="0" anchor="ctr">
              <a:noAutofit/>
            </a:bodyPr>
            <a:lstStyle/>
            <a:p>
              <a:pPr algn="ctr"/>
              <a:endParaRPr lang="de-DE" sz="1727" b="1">
                <a:latin typeface="GT America Rg" panose="00000500000000000000" pitchFamily="50" charset="0"/>
                <a:ea typeface="Inter" panose="020B0502030000000004" pitchFamily="34" charset="0"/>
                <a:cs typeface="Inter" panose="020B0502030000000004" pitchFamily="34" charset="0"/>
              </a:endParaRPr>
            </a:p>
          </p:txBody>
        </p:sp>
        <p:pic>
          <p:nvPicPr>
            <p:cNvPr id="20" name="Grafik 19">
              <a:extLst>
                <a:ext uri="{FF2B5EF4-FFF2-40B4-BE49-F238E27FC236}">
                  <a16:creationId xmlns:a16="http://schemas.microsoft.com/office/drawing/2014/main" id="{E57E51F4-B98D-66C2-A1DC-0CC332CAA7BB}"/>
                </a:ext>
              </a:extLst>
            </p:cNvPr>
            <p:cNvPicPr/>
            <p:nvPr/>
          </p:nvPicPr>
          <p:blipFill>
            <a:blip r:embed="rId3">
              <a:extLst>
                <a:ext uri="{28A0092B-C50C-407E-A947-70E740481C1C}">
                  <a14:useLocalDpi xmlns:a14="http://schemas.microsoft.com/office/drawing/2010/main" val="0"/>
                </a:ext>
              </a:extLst>
            </a:blip>
            <a:stretch>
              <a:fillRect/>
            </a:stretch>
          </p:blipFill>
          <p:spPr>
            <a:xfrm rot="21050743">
              <a:off x="6611725" y="5471932"/>
              <a:ext cx="952369" cy="572627"/>
            </a:xfrm>
            <a:prstGeom prst="rect">
              <a:avLst/>
            </a:prstGeom>
          </p:spPr>
        </p:pic>
        <p:pic>
          <p:nvPicPr>
            <p:cNvPr id="21" name="Grafik 20" descr="Ein Bild, das Clipart, Zeichnung, Darstellung, Animierter Cartoon enthält.&#10;&#10;Automatisch generierte Beschreibung">
              <a:extLst>
                <a:ext uri="{FF2B5EF4-FFF2-40B4-BE49-F238E27FC236}">
                  <a16:creationId xmlns:a16="http://schemas.microsoft.com/office/drawing/2014/main" id="{287B22DC-8459-131D-E658-C7B62A0D16C7}"/>
                </a:ext>
              </a:extLst>
            </p:cNvPr>
            <p:cNvPicPr/>
            <p:nvPr/>
          </p:nvPicPr>
          <p:blipFill>
            <a:blip r:embed="rId4">
              <a:extLst>
                <a:ext uri="{28A0092B-C50C-407E-A947-70E740481C1C}">
                  <a14:useLocalDpi xmlns:a14="http://schemas.microsoft.com/office/drawing/2010/main" val="0"/>
                </a:ext>
              </a:extLst>
            </a:blip>
            <a:stretch>
              <a:fillRect/>
            </a:stretch>
          </p:blipFill>
          <p:spPr>
            <a:xfrm rot="476033">
              <a:off x="7913008" y="4663520"/>
              <a:ext cx="1325514" cy="1447200"/>
            </a:xfrm>
            <a:prstGeom prst="rect">
              <a:avLst/>
            </a:prstGeom>
          </p:spPr>
        </p:pic>
      </p:grpSp>
      <p:sp>
        <p:nvSpPr>
          <p:cNvPr id="22" name="Rechteck 21">
            <a:extLst>
              <a:ext uri="{FF2B5EF4-FFF2-40B4-BE49-F238E27FC236}">
                <a16:creationId xmlns:a16="http://schemas.microsoft.com/office/drawing/2014/main" id="{155BDC3F-C3D7-39BE-169A-160E44887210}"/>
              </a:ext>
            </a:extLst>
          </p:cNvPr>
          <p:cNvSpPr/>
          <p:nvPr userDrawn="1"/>
        </p:nvSpPr>
        <p:spPr>
          <a:xfrm>
            <a:off x="730774" y="1068689"/>
            <a:ext cx="6078109" cy="4277217"/>
          </a:xfrm>
          <a:prstGeom prst="rect">
            <a:avLst/>
          </a:prstGeom>
          <a:no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lIns="388558" tIns="194279" rIns="194279" bIns="49347" rtlCol="0" anchor="t"/>
          <a:lstStyle/>
          <a:p>
            <a:endParaRPr lang="de-DE" sz="1727" b="1" dirty="0">
              <a:solidFill>
                <a:schemeClr val="tx1"/>
              </a:solidFill>
              <a:latin typeface="helvetica"/>
              <a:ea typeface="Inter" panose="020B0502030000000004" pitchFamily="34" charset="0"/>
              <a:cs typeface="Inter" panose="020B0502030000000004" pitchFamily="34" charset="0"/>
            </a:endParaRPr>
          </a:p>
          <a:p>
            <a:endParaRPr lang="de-DE" sz="1727" b="1" dirty="0">
              <a:solidFill>
                <a:schemeClr val="tx1"/>
              </a:solidFill>
              <a:latin typeface="helvetica"/>
              <a:ea typeface="Inter" panose="020B0502030000000004" pitchFamily="34" charset="0"/>
              <a:cs typeface="Inter" panose="020B0502030000000004" pitchFamily="34" charset="0"/>
            </a:endParaRPr>
          </a:p>
        </p:txBody>
      </p:sp>
      <p:pic>
        <p:nvPicPr>
          <p:cNvPr id="23" name="Grafik 22" descr="Ein Bild, das Schwein, Sparschwein, Echte Schweine, Tierfigur enthält.&#10;&#10;Automatisch generierte Beschreibung">
            <a:extLst>
              <a:ext uri="{FF2B5EF4-FFF2-40B4-BE49-F238E27FC236}">
                <a16:creationId xmlns:a16="http://schemas.microsoft.com/office/drawing/2014/main" id="{99DC5339-EF4B-16FC-C8DB-F5D0C92D9C7F}"/>
              </a:ext>
            </a:extLst>
          </p:cNvPr>
          <p:cNvPicPr/>
          <p:nvPr userDrawn="1"/>
        </p:nvPicPr>
        <p:blipFill>
          <a:blip r:embed="rId5">
            <a:extLst>
              <a:ext uri="{28A0092B-C50C-407E-A947-70E740481C1C}">
                <a14:useLocalDpi xmlns:a14="http://schemas.microsoft.com/office/drawing/2010/main" val="0"/>
              </a:ext>
            </a:extLst>
          </a:blip>
          <a:stretch>
            <a:fillRect/>
          </a:stretch>
        </p:blipFill>
        <p:spPr>
          <a:xfrm>
            <a:off x="4732679" y="4874995"/>
            <a:ext cx="883505" cy="587134"/>
          </a:xfrm>
          <a:prstGeom prst="rect">
            <a:avLst/>
          </a:prstGeom>
        </p:spPr>
      </p:pic>
      <p:sp>
        <p:nvSpPr>
          <p:cNvPr id="25" name="Rechteck: abgerundete Ecken 24">
            <a:extLst>
              <a:ext uri="{FF2B5EF4-FFF2-40B4-BE49-F238E27FC236}">
                <a16:creationId xmlns:a16="http://schemas.microsoft.com/office/drawing/2014/main" id="{4BAB76D2-DEF8-AA68-5FB2-9B607ACE30D6}"/>
              </a:ext>
            </a:extLst>
          </p:cNvPr>
          <p:cNvSpPr/>
          <p:nvPr userDrawn="1"/>
        </p:nvSpPr>
        <p:spPr>
          <a:xfrm>
            <a:off x="5772523" y="389629"/>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EA-2 2/4</a:t>
            </a:r>
          </a:p>
        </p:txBody>
      </p:sp>
    </p:spTree>
    <p:extLst>
      <p:ext uri="{BB962C8B-B14F-4D97-AF65-F5344CB8AC3E}">
        <p14:creationId xmlns:p14="http://schemas.microsoft.com/office/powerpoint/2010/main" val="25068747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EA-2 3/4">
    <p:spTree>
      <p:nvGrpSpPr>
        <p:cNvPr id="1" name=""/>
        <p:cNvGrpSpPr/>
        <p:nvPr/>
      </p:nvGrpSpPr>
      <p:grpSpPr>
        <a:xfrm>
          <a:off x="0" y="0"/>
          <a:ext cx="0" cy="0"/>
          <a:chOff x="0" y="0"/>
          <a:chExt cx="0" cy="0"/>
        </a:xfrm>
      </p:grpSpPr>
      <p:grpSp>
        <p:nvGrpSpPr>
          <p:cNvPr id="3" name="Gruppieren 2">
            <a:extLst>
              <a:ext uri="{FF2B5EF4-FFF2-40B4-BE49-F238E27FC236}">
                <a16:creationId xmlns:a16="http://schemas.microsoft.com/office/drawing/2014/main" id="{DA9A091C-7FDB-F3F5-E2B9-D1B13A345E43}"/>
              </a:ext>
            </a:extLst>
          </p:cNvPr>
          <p:cNvGrpSpPr/>
          <p:nvPr userDrawn="1"/>
        </p:nvGrpSpPr>
        <p:grpSpPr>
          <a:xfrm>
            <a:off x="2991176" y="7783692"/>
            <a:ext cx="1570089" cy="1450950"/>
            <a:chOff x="1068904" y="7585358"/>
            <a:chExt cx="1424356" cy="1344310"/>
          </a:xfrm>
        </p:grpSpPr>
        <p:sp>
          <p:nvSpPr>
            <p:cNvPr id="5" name="Rechteck 4">
              <a:extLst>
                <a:ext uri="{FF2B5EF4-FFF2-40B4-BE49-F238E27FC236}">
                  <a16:creationId xmlns:a16="http://schemas.microsoft.com/office/drawing/2014/main" id="{0614E826-2939-7BB9-F792-ED6E6A7C8B66}"/>
                </a:ext>
              </a:extLst>
            </p:cNvPr>
            <p:cNvSpPr/>
            <p:nvPr/>
          </p:nvSpPr>
          <p:spPr>
            <a:xfrm>
              <a:off x="1068904" y="7585358"/>
              <a:ext cx="1344310" cy="1344310"/>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6" name="Grafik 5">
              <a:extLst>
                <a:ext uri="{FF2B5EF4-FFF2-40B4-BE49-F238E27FC236}">
                  <a16:creationId xmlns:a16="http://schemas.microsoft.com/office/drawing/2014/main" id="{B00575E2-8647-FC5C-C84D-7A97E014893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259190" y="7759157"/>
              <a:ext cx="955172" cy="955172"/>
            </a:xfrm>
            <a:prstGeom prst="rect">
              <a:avLst/>
            </a:prstGeom>
          </p:spPr>
        </p:pic>
        <p:sp>
          <p:nvSpPr>
            <p:cNvPr id="7" name="Textfeld 6">
              <a:extLst>
                <a:ext uri="{FF2B5EF4-FFF2-40B4-BE49-F238E27FC236}">
                  <a16:creationId xmlns:a16="http://schemas.microsoft.com/office/drawing/2014/main" id="{9AE4EF1A-BA27-2643-A094-4AD7AA93BB0C}"/>
                </a:ext>
              </a:extLst>
            </p:cNvPr>
            <p:cNvSpPr txBox="1">
              <a:spLocks/>
            </p:cNvSpPr>
            <p:nvPr/>
          </p:nvSpPr>
          <p:spPr>
            <a:xfrm rot="21041047">
              <a:off x="1217219" y="8572537"/>
              <a:ext cx="1276041" cy="295418"/>
            </a:xfrm>
            <a:prstGeom prst="rect">
              <a:avLst/>
            </a:prstGeom>
            <a:solidFill>
              <a:srgbClr val="00A8FF"/>
            </a:solidFill>
          </p:spPr>
          <p:txBody>
            <a:bodyPr wrap="square" lIns="36000" tIns="36000" rIns="3600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Pausenbrot</a:t>
              </a:r>
            </a:p>
          </p:txBody>
        </p:sp>
      </p:grpSp>
      <p:grpSp>
        <p:nvGrpSpPr>
          <p:cNvPr id="8" name="Gruppieren 7">
            <a:extLst>
              <a:ext uri="{FF2B5EF4-FFF2-40B4-BE49-F238E27FC236}">
                <a16:creationId xmlns:a16="http://schemas.microsoft.com/office/drawing/2014/main" id="{41126208-8409-999C-9D5D-97A6818B19A9}"/>
              </a:ext>
            </a:extLst>
          </p:cNvPr>
          <p:cNvGrpSpPr/>
          <p:nvPr userDrawn="1"/>
        </p:nvGrpSpPr>
        <p:grpSpPr>
          <a:xfrm>
            <a:off x="4909565" y="7783692"/>
            <a:ext cx="1605244" cy="1450950"/>
            <a:chOff x="4363180" y="7603943"/>
            <a:chExt cx="1456248" cy="1344310"/>
          </a:xfrm>
        </p:grpSpPr>
        <p:sp>
          <p:nvSpPr>
            <p:cNvPr id="9" name="Rechteck 8">
              <a:extLst>
                <a:ext uri="{FF2B5EF4-FFF2-40B4-BE49-F238E27FC236}">
                  <a16:creationId xmlns:a16="http://schemas.microsoft.com/office/drawing/2014/main" id="{2C686970-4E74-952C-ED2A-78CE3EE40EAE}"/>
                </a:ext>
              </a:extLst>
            </p:cNvPr>
            <p:cNvSpPr/>
            <p:nvPr/>
          </p:nvSpPr>
          <p:spPr>
            <a:xfrm>
              <a:off x="4363180" y="7603943"/>
              <a:ext cx="1344310" cy="1344310"/>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10" name="Grafik 9" descr="Ein Bild, das Clipart, Design, Darstellung enthält.&#10;&#10;Automatisch generierte Beschreibung">
              <a:extLst>
                <a:ext uri="{FF2B5EF4-FFF2-40B4-BE49-F238E27FC236}">
                  <a16:creationId xmlns:a16="http://schemas.microsoft.com/office/drawing/2014/main" id="{49D44385-A1EB-07C4-2484-E13C6E0C4AD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rot="21398626">
              <a:off x="4671810" y="7823805"/>
              <a:ext cx="797496" cy="797496"/>
            </a:xfrm>
            <a:prstGeom prst="rect">
              <a:avLst/>
            </a:prstGeom>
          </p:spPr>
        </p:pic>
        <p:sp>
          <p:nvSpPr>
            <p:cNvPr id="11" name="Textfeld 10">
              <a:extLst>
                <a:ext uri="{FF2B5EF4-FFF2-40B4-BE49-F238E27FC236}">
                  <a16:creationId xmlns:a16="http://schemas.microsoft.com/office/drawing/2014/main" id="{C92151BF-4052-8211-7AD9-98808C9DA28B}"/>
                </a:ext>
              </a:extLst>
            </p:cNvPr>
            <p:cNvSpPr txBox="1">
              <a:spLocks/>
            </p:cNvSpPr>
            <p:nvPr/>
          </p:nvSpPr>
          <p:spPr>
            <a:xfrm rot="21041047">
              <a:off x="4543387" y="8585672"/>
              <a:ext cx="1276041" cy="295418"/>
            </a:xfrm>
            <a:prstGeom prst="rect">
              <a:avLst/>
            </a:prstGeom>
            <a:solidFill>
              <a:srgbClr val="00A8FF"/>
            </a:solidFill>
          </p:spPr>
          <p:txBody>
            <a:bodyPr wrap="square" lIns="36000" tIns="36000" rIns="3600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Buch</a:t>
              </a:r>
            </a:p>
          </p:txBody>
        </p:sp>
      </p:grpSp>
      <p:grpSp>
        <p:nvGrpSpPr>
          <p:cNvPr id="12" name="Gruppieren 11">
            <a:extLst>
              <a:ext uri="{FF2B5EF4-FFF2-40B4-BE49-F238E27FC236}">
                <a16:creationId xmlns:a16="http://schemas.microsoft.com/office/drawing/2014/main" id="{024B3C63-8EDB-C156-8EA1-A76081755D83}"/>
              </a:ext>
            </a:extLst>
          </p:cNvPr>
          <p:cNvGrpSpPr/>
          <p:nvPr userDrawn="1"/>
        </p:nvGrpSpPr>
        <p:grpSpPr>
          <a:xfrm>
            <a:off x="2991176" y="3273127"/>
            <a:ext cx="1567655" cy="1448702"/>
            <a:chOff x="1066272" y="4562867"/>
            <a:chExt cx="1422148" cy="1342227"/>
          </a:xfrm>
        </p:grpSpPr>
        <p:sp>
          <p:nvSpPr>
            <p:cNvPr id="13" name="Rechteck 321">
              <a:extLst>
                <a:ext uri="{FF2B5EF4-FFF2-40B4-BE49-F238E27FC236}">
                  <a16:creationId xmlns:a16="http://schemas.microsoft.com/office/drawing/2014/main" id="{1510C07F-EE7C-B00D-748E-B6854587F9E2}"/>
                </a:ext>
              </a:extLst>
            </p:cNvPr>
            <p:cNvSpPr/>
            <p:nvPr/>
          </p:nvSpPr>
          <p:spPr>
            <a:xfrm>
              <a:off x="1066272" y="4562867"/>
              <a:ext cx="1342227" cy="134222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14" name="Grafik 13" descr="Ein Bild, das Softdrink, Drink, Strohhalm, Kerze enthält.&#10;&#10;Automatisch generierte Beschreibung">
              <a:extLst>
                <a:ext uri="{FF2B5EF4-FFF2-40B4-BE49-F238E27FC236}">
                  <a16:creationId xmlns:a16="http://schemas.microsoft.com/office/drawing/2014/main" id="{772F9214-938D-083C-0BBA-861EF1DBE7E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242699" y="4648579"/>
              <a:ext cx="978390" cy="978390"/>
            </a:xfrm>
            <a:prstGeom prst="rect">
              <a:avLst/>
            </a:prstGeom>
            <a:ln>
              <a:noFill/>
            </a:ln>
          </p:spPr>
        </p:pic>
        <p:sp>
          <p:nvSpPr>
            <p:cNvPr id="15" name="Textfeld 14">
              <a:extLst>
                <a:ext uri="{FF2B5EF4-FFF2-40B4-BE49-F238E27FC236}">
                  <a16:creationId xmlns:a16="http://schemas.microsoft.com/office/drawing/2014/main" id="{02CD05A3-62D4-4AF7-2B49-421A53FA40BE}"/>
                </a:ext>
              </a:extLst>
            </p:cNvPr>
            <p:cNvSpPr txBox="1">
              <a:spLocks/>
            </p:cNvSpPr>
            <p:nvPr/>
          </p:nvSpPr>
          <p:spPr>
            <a:xfrm rot="21041047">
              <a:off x="1214357" y="5548515"/>
              <a:ext cx="1274063" cy="294960"/>
            </a:xfrm>
            <a:prstGeom prst="rect">
              <a:avLst/>
            </a:prstGeom>
            <a:solidFill>
              <a:srgbClr val="00A8FF"/>
            </a:solidFill>
          </p:spPr>
          <p:txBody>
            <a:bodyPr wrap="square" lIns="36000" tIns="36000" rIns="3600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Bubble-Tea</a:t>
              </a:r>
            </a:p>
          </p:txBody>
        </p:sp>
      </p:grpSp>
      <p:grpSp>
        <p:nvGrpSpPr>
          <p:cNvPr id="16" name="Gruppieren 15">
            <a:extLst>
              <a:ext uri="{FF2B5EF4-FFF2-40B4-BE49-F238E27FC236}">
                <a16:creationId xmlns:a16="http://schemas.microsoft.com/office/drawing/2014/main" id="{5F60FF80-0D57-D615-FCD2-36F81D9DA474}"/>
              </a:ext>
            </a:extLst>
          </p:cNvPr>
          <p:cNvGrpSpPr/>
          <p:nvPr userDrawn="1"/>
        </p:nvGrpSpPr>
        <p:grpSpPr>
          <a:xfrm>
            <a:off x="4909565" y="3273127"/>
            <a:ext cx="1602756" cy="1448702"/>
            <a:chOff x="4357854" y="4581443"/>
            <a:chExt cx="1453991" cy="1342227"/>
          </a:xfrm>
        </p:grpSpPr>
        <p:sp>
          <p:nvSpPr>
            <p:cNvPr id="17" name="Rechteck 312">
              <a:extLst>
                <a:ext uri="{FF2B5EF4-FFF2-40B4-BE49-F238E27FC236}">
                  <a16:creationId xmlns:a16="http://schemas.microsoft.com/office/drawing/2014/main" id="{063A9B9A-AC46-A601-B8F4-99977C9C9663}"/>
                </a:ext>
              </a:extLst>
            </p:cNvPr>
            <p:cNvSpPr/>
            <p:nvPr/>
          </p:nvSpPr>
          <p:spPr>
            <a:xfrm>
              <a:off x="4357854" y="4581443"/>
              <a:ext cx="1342227" cy="134222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grpSp>
          <p:nvGrpSpPr>
            <p:cNvPr id="18" name="Gruppieren 313">
              <a:extLst>
                <a:ext uri="{FF2B5EF4-FFF2-40B4-BE49-F238E27FC236}">
                  <a16:creationId xmlns:a16="http://schemas.microsoft.com/office/drawing/2014/main" id="{EFC22DDC-A6E0-DCC1-FE85-FF62545C3932}"/>
                </a:ext>
              </a:extLst>
            </p:cNvPr>
            <p:cNvGrpSpPr/>
            <p:nvPr/>
          </p:nvGrpSpPr>
          <p:grpSpPr>
            <a:xfrm>
              <a:off x="4387086" y="4767934"/>
              <a:ext cx="1283762" cy="870441"/>
              <a:chOff x="815502" y="955010"/>
              <a:chExt cx="2077525" cy="1408643"/>
            </a:xfrm>
          </p:grpSpPr>
          <p:pic>
            <p:nvPicPr>
              <p:cNvPr id="20" name="Grafik 318" descr="Ein Bild, das Screenshot, Design enthält.&#10;&#10;Automatisch generierte Beschreibung">
                <a:extLst>
                  <a:ext uri="{FF2B5EF4-FFF2-40B4-BE49-F238E27FC236}">
                    <a16:creationId xmlns:a16="http://schemas.microsoft.com/office/drawing/2014/main" id="{404A17D1-B855-3011-4798-DF821FC585AF}"/>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502" y="1330126"/>
                <a:ext cx="1031574" cy="1033527"/>
              </a:xfrm>
              <a:prstGeom prst="rect">
                <a:avLst/>
              </a:prstGeom>
              <a:ln>
                <a:noFill/>
              </a:ln>
            </p:spPr>
          </p:pic>
          <p:pic>
            <p:nvPicPr>
              <p:cNvPr id="21" name="Grafik 319" descr="Ein Bild, das Clipart, Essen, Darstellung enthält.&#10;&#10;Automatisch generierte Beschreibung">
                <a:extLst>
                  <a:ext uri="{FF2B5EF4-FFF2-40B4-BE49-F238E27FC236}">
                    <a16:creationId xmlns:a16="http://schemas.microsoft.com/office/drawing/2014/main" id="{CB99906A-EFF1-2285-7ACD-8B4ECADB30E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31281" y="955010"/>
                <a:ext cx="1361746" cy="1361746"/>
              </a:xfrm>
              <a:prstGeom prst="rect">
                <a:avLst/>
              </a:prstGeom>
              <a:ln>
                <a:noFill/>
              </a:ln>
            </p:spPr>
          </p:pic>
        </p:grpSp>
        <p:sp>
          <p:nvSpPr>
            <p:cNvPr id="19" name="Textfeld 18">
              <a:extLst>
                <a:ext uri="{FF2B5EF4-FFF2-40B4-BE49-F238E27FC236}">
                  <a16:creationId xmlns:a16="http://schemas.microsoft.com/office/drawing/2014/main" id="{793C8DBD-61A3-6F3C-831D-1F2004534520}"/>
                </a:ext>
              </a:extLst>
            </p:cNvPr>
            <p:cNvSpPr txBox="1">
              <a:spLocks/>
            </p:cNvSpPr>
            <p:nvPr/>
          </p:nvSpPr>
          <p:spPr>
            <a:xfrm rot="21041047">
              <a:off x="4537782" y="5561651"/>
              <a:ext cx="1274063" cy="294960"/>
            </a:xfrm>
            <a:prstGeom prst="rect">
              <a:avLst/>
            </a:prstGeom>
            <a:solidFill>
              <a:srgbClr val="00A8FF"/>
            </a:solidFill>
          </p:spPr>
          <p:txBody>
            <a:bodyPr wrap="square" lIns="36000" tIns="36000" rIns="3600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Kinobesuch</a:t>
              </a:r>
            </a:p>
          </p:txBody>
        </p:sp>
      </p:grpSp>
      <p:grpSp>
        <p:nvGrpSpPr>
          <p:cNvPr id="22" name="Gruppieren 21">
            <a:extLst>
              <a:ext uri="{FF2B5EF4-FFF2-40B4-BE49-F238E27FC236}">
                <a16:creationId xmlns:a16="http://schemas.microsoft.com/office/drawing/2014/main" id="{454FF990-0B48-6D44-4897-C5B4B1F6D092}"/>
              </a:ext>
            </a:extLst>
          </p:cNvPr>
          <p:cNvGrpSpPr/>
          <p:nvPr userDrawn="1"/>
        </p:nvGrpSpPr>
        <p:grpSpPr>
          <a:xfrm>
            <a:off x="4909565" y="5510986"/>
            <a:ext cx="1606884" cy="1448702"/>
            <a:chOff x="4354110" y="6039374"/>
            <a:chExt cx="1457736" cy="1342227"/>
          </a:xfrm>
        </p:grpSpPr>
        <p:grpSp>
          <p:nvGrpSpPr>
            <p:cNvPr id="23" name="Gruppieren 22">
              <a:extLst>
                <a:ext uri="{FF2B5EF4-FFF2-40B4-BE49-F238E27FC236}">
                  <a16:creationId xmlns:a16="http://schemas.microsoft.com/office/drawing/2014/main" id="{EC13B9C3-5546-F25E-2820-68D4929AB756}"/>
                </a:ext>
              </a:extLst>
            </p:cNvPr>
            <p:cNvGrpSpPr/>
            <p:nvPr/>
          </p:nvGrpSpPr>
          <p:grpSpPr>
            <a:xfrm>
              <a:off x="4360145" y="6253869"/>
              <a:ext cx="1336191" cy="885508"/>
              <a:chOff x="6521240" y="581993"/>
              <a:chExt cx="2858295" cy="1894222"/>
            </a:xfrm>
          </p:grpSpPr>
          <p:pic>
            <p:nvPicPr>
              <p:cNvPr id="28" name="Grafik 27" descr="Ein Bild, das Screenshot, Pflaster, Design enthält.&#10;&#10;Automatisch generierte Beschreibung">
                <a:extLst>
                  <a:ext uri="{FF2B5EF4-FFF2-40B4-BE49-F238E27FC236}">
                    <a16:creationId xmlns:a16="http://schemas.microsoft.com/office/drawing/2014/main" id="{3B682AC6-61F8-D690-5063-307016C14663}"/>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6521240" y="581993"/>
                <a:ext cx="1800000" cy="1800000"/>
              </a:xfrm>
              <a:prstGeom prst="rect">
                <a:avLst/>
              </a:prstGeom>
              <a:ln>
                <a:noFill/>
              </a:ln>
            </p:spPr>
          </p:pic>
          <p:pic>
            <p:nvPicPr>
              <p:cNvPr id="29" name="Grafik 28" descr="Ein Bild, das Kreis, Kreativität enthält.&#10;&#10;Automatisch generierte Beschreibung">
                <a:extLst>
                  <a:ext uri="{FF2B5EF4-FFF2-40B4-BE49-F238E27FC236}">
                    <a16:creationId xmlns:a16="http://schemas.microsoft.com/office/drawing/2014/main" id="{2FD48891-3405-1931-3545-ABFCB739D6F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7848174" y="944854"/>
                <a:ext cx="1531361" cy="1531361"/>
              </a:xfrm>
              <a:prstGeom prst="rect">
                <a:avLst/>
              </a:prstGeom>
              <a:ln>
                <a:noFill/>
              </a:ln>
            </p:spPr>
          </p:pic>
        </p:grpSp>
        <p:sp>
          <p:nvSpPr>
            <p:cNvPr id="24" name="Rechteck 303">
              <a:extLst>
                <a:ext uri="{FF2B5EF4-FFF2-40B4-BE49-F238E27FC236}">
                  <a16:creationId xmlns:a16="http://schemas.microsoft.com/office/drawing/2014/main" id="{1C4ED7B3-1092-44E1-0F15-96B0098A5B42}"/>
                </a:ext>
              </a:extLst>
            </p:cNvPr>
            <p:cNvSpPr/>
            <p:nvPr/>
          </p:nvSpPr>
          <p:spPr>
            <a:xfrm>
              <a:off x="4354110" y="6039374"/>
              <a:ext cx="1342227" cy="134222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25" name="Grafik 309" descr="Ein Bild, das Screenshot, Pflaster, Design enthält.&#10;&#10;Automatisch generierte Beschreibung">
              <a:extLst>
                <a:ext uri="{FF2B5EF4-FFF2-40B4-BE49-F238E27FC236}">
                  <a16:creationId xmlns:a16="http://schemas.microsoft.com/office/drawing/2014/main" id="{A6B7C6B4-D7D3-C0E3-AEE2-A398A3F3D71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360145" y="6253869"/>
              <a:ext cx="841461" cy="841461"/>
            </a:xfrm>
            <a:prstGeom prst="rect">
              <a:avLst/>
            </a:prstGeom>
            <a:ln>
              <a:noFill/>
            </a:ln>
          </p:spPr>
        </p:pic>
        <p:pic>
          <p:nvPicPr>
            <p:cNvPr id="26" name="Grafik 310" descr="Ein Bild, das Kreis, Kreativität enthält.&#10;&#10;Automatisch generierte Beschreibung">
              <a:extLst>
                <a:ext uri="{FF2B5EF4-FFF2-40B4-BE49-F238E27FC236}">
                  <a16:creationId xmlns:a16="http://schemas.microsoft.com/office/drawing/2014/main" id="{157BD5C1-093F-D260-4EAF-6D076F013F81}"/>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4980458" y="6423499"/>
              <a:ext cx="715878" cy="715878"/>
            </a:xfrm>
            <a:prstGeom prst="rect">
              <a:avLst/>
            </a:prstGeom>
            <a:ln>
              <a:noFill/>
            </a:ln>
          </p:spPr>
        </p:pic>
        <p:sp>
          <p:nvSpPr>
            <p:cNvPr id="27" name="Textfeld 26">
              <a:extLst>
                <a:ext uri="{FF2B5EF4-FFF2-40B4-BE49-F238E27FC236}">
                  <a16:creationId xmlns:a16="http://schemas.microsoft.com/office/drawing/2014/main" id="{0FC65584-C777-CB62-0016-24F02BFFBA4B}"/>
                </a:ext>
              </a:extLst>
            </p:cNvPr>
            <p:cNvSpPr txBox="1">
              <a:spLocks/>
            </p:cNvSpPr>
            <p:nvPr/>
          </p:nvSpPr>
          <p:spPr>
            <a:xfrm rot="21041047">
              <a:off x="4537783" y="7024812"/>
              <a:ext cx="1274063" cy="294960"/>
            </a:xfrm>
            <a:prstGeom prst="rect">
              <a:avLst/>
            </a:prstGeom>
            <a:solidFill>
              <a:srgbClr val="00A8FF"/>
            </a:solidFill>
          </p:spPr>
          <p:txBody>
            <a:bodyPr wrap="square" lIns="36000" tIns="36000" rIns="3600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Süßigkeiten</a:t>
              </a:r>
            </a:p>
          </p:txBody>
        </p:sp>
      </p:grpSp>
      <p:grpSp>
        <p:nvGrpSpPr>
          <p:cNvPr id="30" name="Gruppieren 29">
            <a:extLst>
              <a:ext uri="{FF2B5EF4-FFF2-40B4-BE49-F238E27FC236}">
                <a16:creationId xmlns:a16="http://schemas.microsoft.com/office/drawing/2014/main" id="{B8A49C23-7557-D651-849E-436EFBE4320F}"/>
              </a:ext>
            </a:extLst>
          </p:cNvPr>
          <p:cNvGrpSpPr/>
          <p:nvPr userDrawn="1"/>
        </p:nvGrpSpPr>
        <p:grpSpPr>
          <a:xfrm>
            <a:off x="1065907" y="5510986"/>
            <a:ext cx="1580059" cy="1448702"/>
            <a:chOff x="-5063285" y="6166974"/>
            <a:chExt cx="1433401" cy="1342227"/>
          </a:xfrm>
        </p:grpSpPr>
        <p:grpSp>
          <p:nvGrpSpPr>
            <p:cNvPr id="31" name="Gruppieren 30">
              <a:extLst>
                <a:ext uri="{FF2B5EF4-FFF2-40B4-BE49-F238E27FC236}">
                  <a16:creationId xmlns:a16="http://schemas.microsoft.com/office/drawing/2014/main" id="{BE1A1973-6667-DA86-66DC-454D02867D10}"/>
                </a:ext>
              </a:extLst>
            </p:cNvPr>
            <p:cNvGrpSpPr/>
            <p:nvPr/>
          </p:nvGrpSpPr>
          <p:grpSpPr>
            <a:xfrm>
              <a:off x="-5063285" y="6166974"/>
              <a:ext cx="1342227" cy="1342227"/>
              <a:chOff x="1174090" y="4069172"/>
              <a:chExt cx="2018417" cy="2018417"/>
            </a:xfrm>
          </p:grpSpPr>
          <p:sp>
            <p:nvSpPr>
              <p:cNvPr id="33" name="Rechteck 32">
                <a:extLst>
                  <a:ext uri="{FF2B5EF4-FFF2-40B4-BE49-F238E27FC236}">
                    <a16:creationId xmlns:a16="http://schemas.microsoft.com/office/drawing/2014/main" id="{A6B2D1D3-1C8C-6C4B-068E-94AA59E53309}"/>
                  </a:ext>
                </a:extLst>
              </p:cNvPr>
              <p:cNvSpPr/>
              <p:nvPr/>
            </p:nvSpPr>
            <p:spPr>
              <a:xfrm>
                <a:off x="1174090" y="4069172"/>
                <a:ext cx="2018417" cy="2018417"/>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34" name="Grafik 33">
                <a:extLst>
                  <a:ext uri="{FF2B5EF4-FFF2-40B4-BE49-F238E27FC236}">
                    <a16:creationId xmlns:a16="http://schemas.microsoft.com/office/drawing/2014/main" id="{26704792-EFC6-7E4D-2251-72D67B7EBFC9}"/>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rot="774988">
                <a:off x="2007604" y="5126142"/>
                <a:ext cx="982049" cy="590473"/>
              </a:xfrm>
              <a:prstGeom prst="rect">
                <a:avLst/>
              </a:prstGeom>
            </p:spPr>
          </p:pic>
          <p:pic>
            <p:nvPicPr>
              <p:cNvPr id="35" name="Grafik 34">
                <a:extLst>
                  <a:ext uri="{FF2B5EF4-FFF2-40B4-BE49-F238E27FC236}">
                    <a16:creationId xmlns:a16="http://schemas.microsoft.com/office/drawing/2014/main" id="{694DFA91-4986-D02A-5616-B6284A003C72}"/>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515975" y="4290723"/>
                <a:ext cx="997222" cy="1154319"/>
              </a:xfrm>
              <a:prstGeom prst="rect">
                <a:avLst/>
              </a:prstGeom>
              <a:ln>
                <a:noFill/>
              </a:ln>
            </p:spPr>
          </p:pic>
        </p:grpSp>
        <p:sp>
          <p:nvSpPr>
            <p:cNvPr id="32" name="Textfeld 31">
              <a:extLst>
                <a:ext uri="{FF2B5EF4-FFF2-40B4-BE49-F238E27FC236}">
                  <a16:creationId xmlns:a16="http://schemas.microsoft.com/office/drawing/2014/main" id="{BEB10C88-B30D-31A6-0C1F-5BB89986C8A9}"/>
                </a:ext>
              </a:extLst>
            </p:cNvPr>
            <p:cNvSpPr txBox="1">
              <a:spLocks/>
            </p:cNvSpPr>
            <p:nvPr/>
          </p:nvSpPr>
          <p:spPr>
            <a:xfrm rot="21041047">
              <a:off x="-4903947" y="7189061"/>
              <a:ext cx="1274063" cy="294960"/>
            </a:xfrm>
            <a:prstGeom prst="rect">
              <a:avLst/>
            </a:prstGeom>
            <a:solidFill>
              <a:srgbClr val="00A8FF"/>
            </a:solidFill>
          </p:spPr>
          <p:txBody>
            <a:bodyPr wrap="square" lIns="36000" tIns="36000" rIns="3600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von der Omi</a:t>
              </a:r>
            </a:p>
          </p:txBody>
        </p:sp>
      </p:grpSp>
      <p:grpSp>
        <p:nvGrpSpPr>
          <p:cNvPr id="36" name="Gruppieren 35">
            <a:extLst>
              <a:ext uri="{FF2B5EF4-FFF2-40B4-BE49-F238E27FC236}">
                <a16:creationId xmlns:a16="http://schemas.microsoft.com/office/drawing/2014/main" id="{DC3F171B-AC14-CF6F-33DF-36C53FC68ADD}"/>
              </a:ext>
            </a:extLst>
          </p:cNvPr>
          <p:cNvGrpSpPr/>
          <p:nvPr userDrawn="1"/>
        </p:nvGrpSpPr>
        <p:grpSpPr>
          <a:xfrm>
            <a:off x="1065906" y="3273127"/>
            <a:ext cx="1559099" cy="1456049"/>
            <a:chOff x="1174090" y="1876032"/>
            <a:chExt cx="2126928" cy="2028653"/>
          </a:xfrm>
        </p:grpSpPr>
        <p:sp>
          <p:nvSpPr>
            <p:cNvPr id="37" name="Rechteck 36">
              <a:extLst>
                <a:ext uri="{FF2B5EF4-FFF2-40B4-BE49-F238E27FC236}">
                  <a16:creationId xmlns:a16="http://schemas.microsoft.com/office/drawing/2014/main" id="{ACD54FA8-5842-756C-022D-E9357CC2C518}"/>
                </a:ext>
              </a:extLst>
            </p:cNvPr>
            <p:cNvSpPr/>
            <p:nvPr/>
          </p:nvSpPr>
          <p:spPr>
            <a:xfrm>
              <a:off x="1174090" y="1876032"/>
              <a:ext cx="2018417" cy="2028653"/>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38" name="Grafik 37">
              <a:extLst>
                <a:ext uri="{FF2B5EF4-FFF2-40B4-BE49-F238E27FC236}">
                  <a16:creationId xmlns:a16="http://schemas.microsoft.com/office/drawing/2014/main" id="{C5EB3E84-D236-8659-D3D1-35F1DE5A0993}"/>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rot="704612">
              <a:off x="1880550" y="2669468"/>
              <a:ext cx="1031852" cy="620417"/>
            </a:xfrm>
            <a:prstGeom prst="rect">
              <a:avLst/>
            </a:prstGeom>
          </p:spPr>
        </p:pic>
        <p:pic>
          <p:nvPicPr>
            <p:cNvPr id="39" name="Grafik 38" descr="Ein Bild, das Grafiken, Cartoon, Screenshot, Design enthält.&#10;&#10;Automatisch generierte Beschreibung">
              <a:extLst>
                <a:ext uri="{FF2B5EF4-FFF2-40B4-BE49-F238E27FC236}">
                  <a16:creationId xmlns:a16="http://schemas.microsoft.com/office/drawing/2014/main" id="{94D964D6-4D13-3B1E-E9A2-2EB042447404}"/>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rot="20682416">
              <a:off x="1451145" y="2272659"/>
              <a:ext cx="789944" cy="789944"/>
            </a:xfrm>
            <a:prstGeom prst="rect">
              <a:avLst/>
            </a:prstGeom>
          </p:spPr>
        </p:pic>
        <p:sp>
          <p:nvSpPr>
            <p:cNvPr id="40" name="Textfeld 39">
              <a:extLst>
                <a:ext uri="{FF2B5EF4-FFF2-40B4-BE49-F238E27FC236}">
                  <a16:creationId xmlns:a16="http://schemas.microsoft.com/office/drawing/2014/main" id="{9AEC8C4F-98A1-9B13-6AEF-9ADFBC3A73AE}"/>
                </a:ext>
              </a:extLst>
            </p:cNvPr>
            <p:cNvSpPr txBox="1">
              <a:spLocks/>
            </p:cNvSpPr>
            <p:nvPr userDrawn="1"/>
          </p:nvSpPr>
          <p:spPr>
            <a:xfrm rot="21032098">
              <a:off x="1385104" y="3407387"/>
              <a:ext cx="1915914" cy="443556"/>
            </a:xfrm>
            <a:prstGeom prst="rect">
              <a:avLst/>
            </a:prstGeom>
            <a:solidFill>
              <a:srgbClr val="00A8FF"/>
            </a:solidFill>
          </p:spPr>
          <p:txBody>
            <a:bodyPr wrap="square" lIns="0" tIns="36000" rIns="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Taschengeld</a:t>
              </a:r>
            </a:p>
          </p:txBody>
        </p:sp>
      </p:grpSp>
      <p:grpSp>
        <p:nvGrpSpPr>
          <p:cNvPr id="41" name="Gruppieren 40">
            <a:extLst>
              <a:ext uri="{FF2B5EF4-FFF2-40B4-BE49-F238E27FC236}">
                <a16:creationId xmlns:a16="http://schemas.microsoft.com/office/drawing/2014/main" id="{2F1388EF-1ABE-E705-7A06-5F0F37FABC10}"/>
              </a:ext>
            </a:extLst>
          </p:cNvPr>
          <p:cNvGrpSpPr/>
          <p:nvPr userDrawn="1"/>
        </p:nvGrpSpPr>
        <p:grpSpPr>
          <a:xfrm>
            <a:off x="2991176" y="5510986"/>
            <a:ext cx="1567655" cy="1448702"/>
            <a:chOff x="1066272" y="6020915"/>
            <a:chExt cx="1422148" cy="1342227"/>
          </a:xfrm>
        </p:grpSpPr>
        <p:sp>
          <p:nvSpPr>
            <p:cNvPr id="42" name="Rechteck 328">
              <a:extLst>
                <a:ext uri="{FF2B5EF4-FFF2-40B4-BE49-F238E27FC236}">
                  <a16:creationId xmlns:a16="http://schemas.microsoft.com/office/drawing/2014/main" id="{375D66F3-1A2D-3014-1AC7-62F97AD1CDF1}"/>
                </a:ext>
              </a:extLst>
            </p:cNvPr>
            <p:cNvSpPr/>
            <p:nvPr/>
          </p:nvSpPr>
          <p:spPr>
            <a:xfrm>
              <a:off x="1066272" y="6020915"/>
              <a:ext cx="1342227" cy="134222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43" name="Grafik 42" descr="Ein Bild, das Clipart, Screenshot, Grafikdesign, Cartoon enthält.&#10;&#10;Automatisch generierte Beschreibung">
              <a:extLst>
                <a:ext uri="{FF2B5EF4-FFF2-40B4-BE49-F238E27FC236}">
                  <a16:creationId xmlns:a16="http://schemas.microsoft.com/office/drawing/2014/main" id="{D63E6FFA-E138-D775-5483-6EB464A20CC2}"/>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rot="21128962">
              <a:off x="1372135" y="6138552"/>
              <a:ext cx="795178" cy="1063756"/>
            </a:xfrm>
            <a:prstGeom prst="rect">
              <a:avLst/>
            </a:prstGeom>
          </p:spPr>
        </p:pic>
        <p:sp>
          <p:nvSpPr>
            <p:cNvPr id="44" name="Textfeld 43">
              <a:extLst>
                <a:ext uri="{FF2B5EF4-FFF2-40B4-BE49-F238E27FC236}">
                  <a16:creationId xmlns:a16="http://schemas.microsoft.com/office/drawing/2014/main" id="{D3E26807-4F53-2DEF-FA8F-884DC5A10712}"/>
                </a:ext>
              </a:extLst>
            </p:cNvPr>
            <p:cNvSpPr txBox="1">
              <a:spLocks/>
            </p:cNvSpPr>
            <p:nvPr/>
          </p:nvSpPr>
          <p:spPr>
            <a:xfrm rot="21041047">
              <a:off x="1214357" y="7036562"/>
              <a:ext cx="1274063" cy="294960"/>
            </a:xfrm>
            <a:prstGeom prst="rect">
              <a:avLst/>
            </a:prstGeom>
            <a:solidFill>
              <a:srgbClr val="00A8FF"/>
            </a:solidFill>
          </p:spPr>
          <p:txBody>
            <a:bodyPr wrap="square" lIns="36000" tIns="36000" rIns="36000" bIns="36000" rtlCol="0" anchor="ctr">
              <a:noAutofit/>
            </a:bodyPr>
            <a:lstStyle/>
            <a:p>
              <a:pPr algn="ctr"/>
              <a:r>
                <a:rPr lang="de-DE" sz="1727" b="1" dirty="0">
                  <a:solidFill>
                    <a:schemeClr val="bg1"/>
                  </a:solidFill>
                  <a:latin typeface="Helvetica" panose="020B0604020202020204" pitchFamily="34" charset="0"/>
                  <a:cs typeface="Helvetica" panose="020B0604020202020204" pitchFamily="34" charset="0"/>
                </a:rPr>
                <a:t>Zeitschrift</a:t>
              </a:r>
            </a:p>
          </p:txBody>
        </p:sp>
      </p:grpSp>
      <p:sp>
        <p:nvSpPr>
          <p:cNvPr id="45" name="Textfeld 44">
            <a:extLst>
              <a:ext uri="{FF2B5EF4-FFF2-40B4-BE49-F238E27FC236}">
                <a16:creationId xmlns:a16="http://schemas.microsoft.com/office/drawing/2014/main" id="{9C7AFF6E-2747-11A4-0A0A-0C7116F24176}"/>
              </a:ext>
            </a:extLst>
          </p:cNvPr>
          <p:cNvSpPr txBox="1"/>
          <p:nvPr userDrawn="1"/>
        </p:nvSpPr>
        <p:spPr>
          <a:xfrm>
            <a:off x="730775" y="2764040"/>
            <a:ext cx="6078109" cy="358111"/>
          </a:xfrm>
          <a:prstGeom prst="rect">
            <a:avLst/>
          </a:prstGeom>
          <a:noFill/>
        </p:spPr>
        <p:txBody>
          <a:bodyPr wrap="square" rtlCol="0">
            <a:spAutoFit/>
          </a:bodyPr>
          <a:lstStyle/>
          <a:p>
            <a:pPr algn="ctr"/>
            <a:r>
              <a:rPr lang="de-DE" sz="1727" dirty="0">
                <a:latin typeface="helvetica" panose="020B0604020202020204" pitchFamily="34" charset="0"/>
                <a:cs typeface="helvetica" panose="020B0604020202020204" pitchFamily="34" charset="0"/>
              </a:rPr>
              <a:t>Maries fixe und variable </a:t>
            </a:r>
            <a:r>
              <a:rPr lang="de-DE" sz="1727" dirty="0">
                <a:highlight>
                  <a:srgbClr val="D3F4AE"/>
                </a:highlight>
                <a:latin typeface="helvetica" panose="020B0604020202020204" pitchFamily="34" charset="0"/>
                <a:cs typeface="helvetica" panose="020B0604020202020204" pitchFamily="34" charset="0"/>
              </a:rPr>
              <a:t>Einnahmen</a:t>
            </a:r>
            <a:r>
              <a:rPr lang="de-DE" sz="1727" dirty="0">
                <a:latin typeface="helvetica" panose="020B0604020202020204" pitchFamily="34" charset="0"/>
                <a:cs typeface="helvetica" panose="020B0604020202020204" pitchFamily="34" charset="0"/>
              </a:rPr>
              <a:t> und </a:t>
            </a:r>
            <a:r>
              <a:rPr lang="de-DE" sz="1727" dirty="0">
                <a:highlight>
                  <a:srgbClr val="FBB7C8"/>
                </a:highlight>
                <a:latin typeface="helvetica" panose="020B0604020202020204" pitchFamily="34" charset="0"/>
                <a:cs typeface="helvetica" panose="020B0604020202020204" pitchFamily="34" charset="0"/>
              </a:rPr>
              <a:t>Ausgaben</a:t>
            </a:r>
            <a:endParaRPr lang="de-DE" sz="1727" dirty="0">
              <a:latin typeface="helvetica" panose="020B0604020202020204" pitchFamily="34" charset="0"/>
              <a:cs typeface="helvetica" panose="020B0604020202020204" pitchFamily="34" charset="0"/>
            </a:endParaRPr>
          </a:p>
        </p:txBody>
      </p:sp>
      <p:sp>
        <p:nvSpPr>
          <p:cNvPr id="87" name="Rechteck 86">
            <a:extLst>
              <a:ext uri="{FF2B5EF4-FFF2-40B4-BE49-F238E27FC236}">
                <a16:creationId xmlns:a16="http://schemas.microsoft.com/office/drawing/2014/main" id="{53EFC60A-2751-B550-F7CC-F9D2AC70CF54}"/>
              </a:ext>
            </a:extLst>
          </p:cNvPr>
          <p:cNvSpPr>
            <a:spLocks/>
          </p:cNvSpPr>
          <p:nvPr userDrawn="1"/>
        </p:nvSpPr>
        <p:spPr>
          <a:xfrm>
            <a:off x="730774" y="2649268"/>
            <a:ext cx="6078109" cy="7433181"/>
          </a:xfrm>
          <a:prstGeom prst="rect">
            <a:avLst/>
          </a:prstGeom>
          <a:no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lIns="388558" tIns="194279" rIns="194279" bIns="49347" rtlCol="0" anchor="t"/>
          <a:lstStyle/>
          <a:p>
            <a:endParaRPr lang="de-DE" sz="1727" b="1" dirty="0">
              <a:solidFill>
                <a:schemeClr val="tx1"/>
              </a:solidFill>
              <a:latin typeface="helvetica"/>
              <a:ea typeface="Inter" panose="020B0502030000000004" pitchFamily="34" charset="0"/>
              <a:cs typeface="Inter" panose="020B0502030000000004" pitchFamily="34" charset="0"/>
            </a:endParaRPr>
          </a:p>
          <a:p>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49" name="Rechteck 48">
            <a:extLst>
              <a:ext uri="{FF2B5EF4-FFF2-40B4-BE49-F238E27FC236}">
                <a16:creationId xmlns:a16="http://schemas.microsoft.com/office/drawing/2014/main" id="{F5B032A5-AD6C-C9EE-7DC5-C0871655C4BC}"/>
              </a:ext>
            </a:extLst>
          </p:cNvPr>
          <p:cNvSpPr/>
          <p:nvPr/>
        </p:nvSpPr>
        <p:spPr>
          <a:xfrm>
            <a:off x="1065906" y="7778983"/>
            <a:ext cx="1481853" cy="1450950"/>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54" name="Grafik 53">
            <a:extLst>
              <a:ext uri="{FF2B5EF4-FFF2-40B4-BE49-F238E27FC236}">
                <a16:creationId xmlns:a16="http://schemas.microsoft.com/office/drawing/2014/main" id="{9D794C82-2EEA-FC55-BA67-F7839466ADE6}"/>
              </a:ext>
            </a:extLst>
          </p:cNvPr>
          <p:cNvPicPr>
            <a:picLocks noChangeAspect="1"/>
          </p:cNvPicPr>
          <p:nvPr userDrawn="1"/>
        </p:nvPicPr>
        <p:blipFill>
          <a:blip r:embed="rId14">
            <a:extLst>
              <a:ext uri="{28A0092B-C50C-407E-A947-70E740481C1C}">
                <a14:useLocalDpi xmlns:a14="http://schemas.microsoft.com/office/drawing/2010/main" val="0"/>
              </a:ext>
            </a:extLst>
          </a:blip>
          <a:stretch>
            <a:fillRect/>
          </a:stretch>
        </p:blipFill>
        <p:spPr>
          <a:xfrm rot="21316481">
            <a:off x="1268891" y="7864700"/>
            <a:ext cx="980760" cy="960307"/>
          </a:xfrm>
          <a:prstGeom prst="rect">
            <a:avLst/>
          </a:prstGeom>
        </p:spPr>
      </p:pic>
      <p:sp>
        <p:nvSpPr>
          <p:cNvPr id="55" name="Textfeld 54">
            <a:extLst>
              <a:ext uri="{FF2B5EF4-FFF2-40B4-BE49-F238E27FC236}">
                <a16:creationId xmlns:a16="http://schemas.microsoft.com/office/drawing/2014/main" id="{BAF586F1-62AE-74FC-F7FE-86A1AB17740D}"/>
              </a:ext>
            </a:extLst>
          </p:cNvPr>
          <p:cNvSpPr txBox="1">
            <a:spLocks/>
          </p:cNvSpPr>
          <p:nvPr userDrawn="1"/>
        </p:nvSpPr>
        <p:spPr>
          <a:xfrm rot="21041047">
            <a:off x="1210234" y="8659518"/>
            <a:ext cx="1406599" cy="536502"/>
          </a:xfrm>
          <a:prstGeom prst="rect">
            <a:avLst/>
          </a:prstGeom>
          <a:solidFill>
            <a:srgbClr val="00A8FF"/>
          </a:solidFill>
        </p:spPr>
        <p:txBody>
          <a:bodyPr wrap="square" lIns="38856" tIns="38856" rIns="38856" bIns="38856" rtlCol="0" anchor="ctr">
            <a:noAutofit/>
          </a:bodyPr>
          <a:lstStyle/>
          <a:p>
            <a:pPr algn="ctr"/>
            <a:r>
              <a:rPr lang="de-DE" sz="1511" b="1" dirty="0">
                <a:solidFill>
                  <a:schemeClr val="bg1"/>
                </a:solidFill>
                <a:latin typeface="Helvetica" panose="020B0604020202020204" pitchFamily="34" charset="0"/>
                <a:cs typeface="Helvetica" panose="020B0604020202020204" pitchFamily="34" charset="0"/>
              </a:rPr>
              <a:t>Besuch im Schwimmbad</a:t>
            </a:r>
          </a:p>
        </p:txBody>
      </p:sp>
      <p:sp>
        <p:nvSpPr>
          <p:cNvPr id="56" name="Rechteck 55">
            <a:extLst>
              <a:ext uri="{FF2B5EF4-FFF2-40B4-BE49-F238E27FC236}">
                <a16:creationId xmlns:a16="http://schemas.microsoft.com/office/drawing/2014/main" id="{90FBD0D0-E78B-CE43-43E2-0DB0041298BA}"/>
              </a:ext>
            </a:extLst>
          </p:cNvPr>
          <p:cNvSpPr/>
          <p:nvPr userDrawn="1"/>
        </p:nvSpPr>
        <p:spPr>
          <a:xfrm>
            <a:off x="747784" y="1068602"/>
            <a:ext cx="6078109" cy="1456815"/>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88558" tIns="77712" rIns="194279" bIns="77712" rtlCol="0" anchor="ctr">
            <a:noAutofit/>
          </a:bodyPr>
          <a:lstStyle/>
          <a:p>
            <a:pPr marL="0" marR="0" lvl="0" indent="0" algn="l" defTabSz="493456" rtl="0" eaLnBrk="1" fontAlgn="auto" latinLnBrk="0" hangingPunct="1">
              <a:lnSpc>
                <a:spcPct val="100000"/>
              </a:lnSpc>
              <a:spcBef>
                <a:spcPts val="0"/>
              </a:spcBef>
              <a:spcAft>
                <a:spcPts val="0"/>
              </a:spcAft>
              <a:buClrTx/>
              <a:buSzTx/>
              <a:buFontTx/>
              <a:buNone/>
              <a:tabLst/>
              <a:defRPr/>
            </a:pPr>
            <a:r>
              <a:rPr lang="de-DE" sz="1727" i="0" dirty="0">
                <a:solidFill>
                  <a:srgbClr val="243039"/>
                </a:solidFill>
                <a:latin typeface="helvetica" panose="020B0604020202020204" pitchFamily="34" charset="0"/>
                <a:ea typeface="Inter" panose="020B0502030000000004" pitchFamily="34" charset="0"/>
                <a:cs typeface="helvetica" panose="020B0604020202020204" pitchFamily="34" charset="0"/>
              </a:rPr>
              <a:t>Es gibt Einnahmen und Ausgaben, die regelmäßig und immer gleich hoch sind, und solche, die unregelmäßig sind und sich in ihrer Höhe verändern. Man spricht auch von „fix“ (regelmäßig, fest) und „variabel“ (unregelmäßig, veränderlich).</a:t>
            </a:r>
          </a:p>
        </p:txBody>
      </p:sp>
      <p:pic>
        <p:nvPicPr>
          <p:cNvPr id="57" name="Grafik 56" descr="Ein Bild, das Glühbirne, Kreativität enthält.&#10;&#10;Automatisch generierte Beschreibung">
            <a:extLst>
              <a:ext uri="{FF2B5EF4-FFF2-40B4-BE49-F238E27FC236}">
                <a16:creationId xmlns:a16="http://schemas.microsoft.com/office/drawing/2014/main" id="{895778BE-E63B-554D-E94D-314F8DB89CA2}"/>
              </a:ext>
            </a:extLst>
          </p:cNvPr>
          <p:cNvPicPr>
            <a:picLocks noChangeAspect="1"/>
          </p:cNvPicPr>
          <p:nvPr userDrawn="1"/>
        </p:nvPicPr>
        <p:blipFill>
          <a:blip r:embed="rId15">
            <a:extLst>
              <a:ext uri="{28A0092B-C50C-407E-A947-70E740481C1C}">
                <a14:useLocalDpi xmlns:a14="http://schemas.microsoft.com/office/drawing/2010/main" val="0"/>
              </a:ext>
            </a:extLst>
          </a:blip>
          <a:stretch>
            <a:fillRect/>
          </a:stretch>
        </p:blipFill>
        <p:spPr>
          <a:xfrm>
            <a:off x="471064" y="1526060"/>
            <a:ext cx="553440" cy="541899"/>
          </a:xfrm>
          <a:prstGeom prst="rect">
            <a:avLst/>
          </a:prstGeom>
        </p:spPr>
      </p:pic>
      <p:grpSp>
        <p:nvGrpSpPr>
          <p:cNvPr id="2" name="Gruppieren 1">
            <a:extLst>
              <a:ext uri="{FF2B5EF4-FFF2-40B4-BE49-F238E27FC236}">
                <a16:creationId xmlns:a16="http://schemas.microsoft.com/office/drawing/2014/main" id="{E3068A31-D3BD-A69E-252B-AC9303D9E92E}"/>
              </a:ext>
            </a:extLst>
          </p:cNvPr>
          <p:cNvGrpSpPr/>
          <p:nvPr userDrawn="1"/>
        </p:nvGrpSpPr>
        <p:grpSpPr>
          <a:xfrm>
            <a:off x="1065907" y="4812083"/>
            <a:ext cx="1479557" cy="588082"/>
            <a:chOff x="966971" y="3462472"/>
            <a:chExt cx="1342227" cy="544860"/>
          </a:xfrm>
        </p:grpSpPr>
        <p:sp>
          <p:nvSpPr>
            <p:cNvPr id="4" name="Ellipse 3">
              <a:extLst>
                <a:ext uri="{FF2B5EF4-FFF2-40B4-BE49-F238E27FC236}">
                  <a16:creationId xmlns:a16="http://schemas.microsoft.com/office/drawing/2014/main" id="{C2C4A595-158F-E924-0016-C5241AC2A96A}"/>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46" name="Textfeld 45">
              <a:extLst>
                <a:ext uri="{FF2B5EF4-FFF2-40B4-BE49-F238E27FC236}">
                  <a16:creationId xmlns:a16="http://schemas.microsoft.com/office/drawing/2014/main" id="{D106B495-E632-9D74-6FA9-0E68D2800780}"/>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48" name="Ellipse 47">
              <a:extLst>
                <a:ext uri="{FF2B5EF4-FFF2-40B4-BE49-F238E27FC236}">
                  <a16:creationId xmlns:a16="http://schemas.microsoft.com/office/drawing/2014/main" id="{B6191632-6237-997E-009E-C7C56F36641D}"/>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50" name="Textfeld 49">
              <a:extLst>
                <a:ext uri="{FF2B5EF4-FFF2-40B4-BE49-F238E27FC236}">
                  <a16:creationId xmlns:a16="http://schemas.microsoft.com/office/drawing/2014/main" id="{410480C7-B422-C895-7795-B404ED22FA1D}"/>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51" name="Gruppieren 50">
            <a:extLst>
              <a:ext uri="{FF2B5EF4-FFF2-40B4-BE49-F238E27FC236}">
                <a16:creationId xmlns:a16="http://schemas.microsoft.com/office/drawing/2014/main" id="{842FCCF1-E43F-45DE-82B3-F64CDC7E67B2}"/>
              </a:ext>
            </a:extLst>
          </p:cNvPr>
          <p:cNvGrpSpPr/>
          <p:nvPr userDrawn="1"/>
        </p:nvGrpSpPr>
        <p:grpSpPr>
          <a:xfrm>
            <a:off x="2985123" y="4812083"/>
            <a:ext cx="1479557" cy="588082"/>
            <a:chOff x="966971" y="3462472"/>
            <a:chExt cx="1342227" cy="544860"/>
          </a:xfrm>
        </p:grpSpPr>
        <p:sp>
          <p:nvSpPr>
            <p:cNvPr id="52" name="Ellipse 51">
              <a:extLst>
                <a:ext uri="{FF2B5EF4-FFF2-40B4-BE49-F238E27FC236}">
                  <a16:creationId xmlns:a16="http://schemas.microsoft.com/office/drawing/2014/main" id="{87B95DAA-E206-F8EB-D658-7FD5A8EE6B9F}"/>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53" name="Textfeld 52">
              <a:extLst>
                <a:ext uri="{FF2B5EF4-FFF2-40B4-BE49-F238E27FC236}">
                  <a16:creationId xmlns:a16="http://schemas.microsoft.com/office/drawing/2014/main" id="{F9B8F8AF-8D97-F9B7-F5B6-31FAFF3D1573}"/>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58" name="Ellipse 57">
              <a:extLst>
                <a:ext uri="{FF2B5EF4-FFF2-40B4-BE49-F238E27FC236}">
                  <a16:creationId xmlns:a16="http://schemas.microsoft.com/office/drawing/2014/main" id="{AB963FA3-F461-BD30-24EF-1D79B552314E}"/>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59" name="Textfeld 58">
              <a:extLst>
                <a:ext uri="{FF2B5EF4-FFF2-40B4-BE49-F238E27FC236}">
                  <a16:creationId xmlns:a16="http://schemas.microsoft.com/office/drawing/2014/main" id="{36370E34-44B6-10C5-16EF-CBF1BD53CC54}"/>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60" name="Gruppieren 59">
            <a:extLst>
              <a:ext uri="{FF2B5EF4-FFF2-40B4-BE49-F238E27FC236}">
                <a16:creationId xmlns:a16="http://schemas.microsoft.com/office/drawing/2014/main" id="{564D3965-5CCD-60C0-4C37-2E7EEFBF9E45}"/>
              </a:ext>
            </a:extLst>
          </p:cNvPr>
          <p:cNvGrpSpPr/>
          <p:nvPr userDrawn="1"/>
        </p:nvGrpSpPr>
        <p:grpSpPr>
          <a:xfrm>
            <a:off x="1065906" y="7061205"/>
            <a:ext cx="1479557" cy="588082"/>
            <a:chOff x="966971" y="3462472"/>
            <a:chExt cx="1342227" cy="544860"/>
          </a:xfrm>
        </p:grpSpPr>
        <p:sp>
          <p:nvSpPr>
            <p:cNvPr id="61" name="Ellipse 60">
              <a:extLst>
                <a:ext uri="{FF2B5EF4-FFF2-40B4-BE49-F238E27FC236}">
                  <a16:creationId xmlns:a16="http://schemas.microsoft.com/office/drawing/2014/main" id="{E3A0665E-EFEB-AC3F-98E1-336CB92AFC68}"/>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62" name="Textfeld 61">
              <a:extLst>
                <a:ext uri="{FF2B5EF4-FFF2-40B4-BE49-F238E27FC236}">
                  <a16:creationId xmlns:a16="http://schemas.microsoft.com/office/drawing/2014/main" id="{3EB2685A-7968-2F7C-66F6-2729C3567FB1}"/>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63" name="Ellipse 62">
              <a:extLst>
                <a:ext uri="{FF2B5EF4-FFF2-40B4-BE49-F238E27FC236}">
                  <a16:creationId xmlns:a16="http://schemas.microsoft.com/office/drawing/2014/main" id="{738CD1CE-DB48-855F-CE2E-F8DB7279B179}"/>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64" name="Textfeld 63">
              <a:extLst>
                <a:ext uri="{FF2B5EF4-FFF2-40B4-BE49-F238E27FC236}">
                  <a16:creationId xmlns:a16="http://schemas.microsoft.com/office/drawing/2014/main" id="{ED624C7C-696C-2CF5-0B31-0232DACD267D}"/>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65" name="Gruppieren 64">
            <a:extLst>
              <a:ext uri="{FF2B5EF4-FFF2-40B4-BE49-F238E27FC236}">
                <a16:creationId xmlns:a16="http://schemas.microsoft.com/office/drawing/2014/main" id="{F9EA52BE-9FF3-F9F3-8375-7CC1F2F91CEB}"/>
              </a:ext>
            </a:extLst>
          </p:cNvPr>
          <p:cNvGrpSpPr/>
          <p:nvPr userDrawn="1"/>
        </p:nvGrpSpPr>
        <p:grpSpPr>
          <a:xfrm>
            <a:off x="4897003" y="4812083"/>
            <a:ext cx="1479557" cy="588082"/>
            <a:chOff x="966971" y="3462472"/>
            <a:chExt cx="1342227" cy="544860"/>
          </a:xfrm>
        </p:grpSpPr>
        <p:sp>
          <p:nvSpPr>
            <p:cNvPr id="66" name="Ellipse 65">
              <a:extLst>
                <a:ext uri="{FF2B5EF4-FFF2-40B4-BE49-F238E27FC236}">
                  <a16:creationId xmlns:a16="http://schemas.microsoft.com/office/drawing/2014/main" id="{60118561-5CAB-4903-5DD6-5243B6E0890F}"/>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67" name="Textfeld 66">
              <a:extLst>
                <a:ext uri="{FF2B5EF4-FFF2-40B4-BE49-F238E27FC236}">
                  <a16:creationId xmlns:a16="http://schemas.microsoft.com/office/drawing/2014/main" id="{14DA87E6-723D-FEE4-4987-5139AC285C2B}"/>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68" name="Ellipse 67">
              <a:extLst>
                <a:ext uri="{FF2B5EF4-FFF2-40B4-BE49-F238E27FC236}">
                  <a16:creationId xmlns:a16="http://schemas.microsoft.com/office/drawing/2014/main" id="{C23498A5-F6F1-C258-0185-FA5BC4E4957F}"/>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69" name="Textfeld 68">
              <a:extLst>
                <a:ext uri="{FF2B5EF4-FFF2-40B4-BE49-F238E27FC236}">
                  <a16:creationId xmlns:a16="http://schemas.microsoft.com/office/drawing/2014/main" id="{3EBDC55C-1CA8-DFCB-C519-028EDF70C537}"/>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70" name="Gruppieren 69">
            <a:extLst>
              <a:ext uri="{FF2B5EF4-FFF2-40B4-BE49-F238E27FC236}">
                <a16:creationId xmlns:a16="http://schemas.microsoft.com/office/drawing/2014/main" id="{2FCBAA0D-3A66-C529-C9D5-0C81818B7CC3}"/>
              </a:ext>
            </a:extLst>
          </p:cNvPr>
          <p:cNvGrpSpPr/>
          <p:nvPr userDrawn="1"/>
        </p:nvGrpSpPr>
        <p:grpSpPr>
          <a:xfrm>
            <a:off x="2985123" y="7061205"/>
            <a:ext cx="1479557" cy="588082"/>
            <a:chOff x="966971" y="3462472"/>
            <a:chExt cx="1342227" cy="544860"/>
          </a:xfrm>
        </p:grpSpPr>
        <p:sp>
          <p:nvSpPr>
            <p:cNvPr id="71" name="Ellipse 70">
              <a:extLst>
                <a:ext uri="{FF2B5EF4-FFF2-40B4-BE49-F238E27FC236}">
                  <a16:creationId xmlns:a16="http://schemas.microsoft.com/office/drawing/2014/main" id="{28CBAF72-A8BA-E00E-B8A3-894C6C5BBC40}"/>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72" name="Textfeld 71">
              <a:extLst>
                <a:ext uri="{FF2B5EF4-FFF2-40B4-BE49-F238E27FC236}">
                  <a16:creationId xmlns:a16="http://schemas.microsoft.com/office/drawing/2014/main" id="{7A1A2F86-65B1-E807-7F9D-DEF06C195C1F}"/>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73" name="Ellipse 72">
              <a:extLst>
                <a:ext uri="{FF2B5EF4-FFF2-40B4-BE49-F238E27FC236}">
                  <a16:creationId xmlns:a16="http://schemas.microsoft.com/office/drawing/2014/main" id="{441CC60D-B30E-BB63-F2FF-2EAB16A78915}"/>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74" name="Textfeld 73">
              <a:extLst>
                <a:ext uri="{FF2B5EF4-FFF2-40B4-BE49-F238E27FC236}">
                  <a16:creationId xmlns:a16="http://schemas.microsoft.com/office/drawing/2014/main" id="{E3C08B86-5FF9-211C-11BC-4C0FA1652AED}"/>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75" name="Gruppieren 74">
            <a:extLst>
              <a:ext uri="{FF2B5EF4-FFF2-40B4-BE49-F238E27FC236}">
                <a16:creationId xmlns:a16="http://schemas.microsoft.com/office/drawing/2014/main" id="{06CDC350-0A32-0577-BB09-C37EC31A5150}"/>
              </a:ext>
            </a:extLst>
          </p:cNvPr>
          <p:cNvGrpSpPr/>
          <p:nvPr userDrawn="1"/>
        </p:nvGrpSpPr>
        <p:grpSpPr>
          <a:xfrm>
            <a:off x="4909565" y="7061205"/>
            <a:ext cx="1479557" cy="588082"/>
            <a:chOff x="966971" y="3462472"/>
            <a:chExt cx="1342227" cy="544860"/>
          </a:xfrm>
        </p:grpSpPr>
        <p:sp>
          <p:nvSpPr>
            <p:cNvPr id="76" name="Ellipse 75">
              <a:extLst>
                <a:ext uri="{FF2B5EF4-FFF2-40B4-BE49-F238E27FC236}">
                  <a16:creationId xmlns:a16="http://schemas.microsoft.com/office/drawing/2014/main" id="{8082F2DA-945C-7AAA-BBBE-01FEEF26D5B5}"/>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77" name="Textfeld 76">
              <a:extLst>
                <a:ext uri="{FF2B5EF4-FFF2-40B4-BE49-F238E27FC236}">
                  <a16:creationId xmlns:a16="http://schemas.microsoft.com/office/drawing/2014/main" id="{9572BA10-3E75-E296-7D44-EA277FBA568F}"/>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78" name="Ellipse 77">
              <a:extLst>
                <a:ext uri="{FF2B5EF4-FFF2-40B4-BE49-F238E27FC236}">
                  <a16:creationId xmlns:a16="http://schemas.microsoft.com/office/drawing/2014/main" id="{9EBED748-051F-FD9F-0910-D7C311474653}"/>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79" name="Textfeld 78">
              <a:extLst>
                <a:ext uri="{FF2B5EF4-FFF2-40B4-BE49-F238E27FC236}">
                  <a16:creationId xmlns:a16="http://schemas.microsoft.com/office/drawing/2014/main" id="{D88A427B-4A41-52B8-60BC-6DCF2929E139}"/>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80" name="Gruppieren 79">
            <a:extLst>
              <a:ext uri="{FF2B5EF4-FFF2-40B4-BE49-F238E27FC236}">
                <a16:creationId xmlns:a16="http://schemas.microsoft.com/office/drawing/2014/main" id="{3DF7885D-2238-14E9-A2E6-275F95E611CC}"/>
              </a:ext>
            </a:extLst>
          </p:cNvPr>
          <p:cNvGrpSpPr/>
          <p:nvPr userDrawn="1"/>
        </p:nvGrpSpPr>
        <p:grpSpPr>
          <a:xfrm>
            <a:off x="2985123" y="9318801"/>
            <a:ext cx="1479557" cy="588082"/>
            <a:chOff x="966971" y="3462472"/>
            <a:chExt cx="1342227" cy="544860"/>
          </a:xfrm>
        </p:grpSpPr>
        <p:sp>
          <p:nvSpPr>
            <p:cNvPr id="81" name="Ellipse 80">
              <a:extLst>
                <a:ext uri="{FF2B5EF4-FFF2-40B4-BE49-F238E27FC236}">
                  <a16:creationId xmlns:a16="http://schemas.microsoft.com/office/drawing/2014/main" id="{CBB328E4-F4C5-6E94-F6FE-83FBCDA0367E}"/>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82" name="Textfeld 81">
              <a:extLst>
                <a:ext uri="{FF2B5EF4-FFF2-40B4-BE49-F238E27FC236}">
                  <a16:creationId xmlns:a16="http://schemas.microsoft.com/office/drawing/2014/main" id="{6815450D-6F72-138D-11F0-ED45E67E70ED}"/>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83" name="Ellipse 82">
              <a:extLst>
                <a:ext uri="{FF2B5EF4-FFF2-40B4-BE49-F238E27FC236}">
                  <a16:creationId xmlns:a16="http://schemas.microsoft.com/office/drawing/2014/main" id="{214D71CB-92C8-2478-7363-B17C3A2BF1AF}"/>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84" name="Textfeld 83">
              <a:extLst>
                <a:ext uri="{FF2B5EF4-FFF2-40B4-BE49-F238E27FC236}">
                  <a16:creationId xmlns:a16="http://schemas.microsoft.com/office/drawing/2014/main" id="{CCCF22E8-FE0D-E119-0338-FF924D4014E0}"/>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85" name="Gruppieren 84">
            <a:extLst>
              <a:ext uri="{FF2B5EF4-FFF2-40B4-BE49-F238E27FC236}">
                <a16:creationId xmlns:a16="http://schemas.microsoft.com/office/drawing/2014/main" id="{36CF1407-1B9D-FFF6-91A5-2535528F8C50}"/>
              </a:ext>
            </a:extLst>
          </p:cNvPr>
          <p:cNvGrpSpPr/>
          <p:nvPr userDrawn="1"/>
        </p:nvGrpSpPr>
        <p:grpSpPr>
          <a:xfrm>
            <a:off x="4904667" y="9318801"/>
            <a:ext cx="1479557" cy="588082"/>
            <a:chOff x="966971" y="3462472"/>
            <a:chExt cx="1342227" cy="544860"/>
          </a:xfrm>
        </p:grpSpPr>
        <p:sp>
          <p:nvSpPr>
            <p:cNvPr id="86" name="Ellipse 85">
              <a:extLst>
                <a:ext uri="{FF2B5EF4-FFF2-40B4-BE49-F238E27FC236}">
                  <a16:creationId xmlns:a16="http://schemas.microsoft.com/office/drawing/2014/main" id="{95A30E10-0465-D034-D450-AF92C0356274}"/>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88" name="Textfeld 87">
              <a:extLst>
                <a:ext uri="{FF2B5EF4-FFF2-40B4-BE49-F238E27FC236}">
                  <a16:creationId xmlns:a16="http://schemas.microsoft.com/office/drawing/2014/main" id="{481B4E1B-4C4F-71A2-EEAA-FFE97DB0268E}"/>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89" name="Ellipse 88">
              <a:extLst>
                <a:ext uri="{FF2B5EF4-FFF2-40B4-BE49-F238E27FC236}">
                  <a16:creationId xmlns:a16="http://schemas.microsoft.com/office/drawing/2014/main" id="{D6D9A630-4D79-1986-27D3-DA5288DB1879}"/>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90" name="Textfeld 89">
              <a:extLst>
                <a:ext uri="{FF2B5EF4-FFF2-40B4-BE49-F238E27FC236}">
                  <a16:creationId xmlns:a16="http://schemas.microsoft.com/office/drawing/2014/main" id="{373E6640-871C-BA38-4A86-0E1222CDFDDC}"/>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grpSp>
        <p:nvGrpSpPr>
          <p:cNvPr id="91" name="Gruppieren 90">
            <a:extLst>
              <a:ext uri="{FF2B5EF4-FFF2-40B4-BE49-F238E27FC236}">
                <a16:creationId xmlns:a16="http://schemas.microsoft.com/office/drawing/2014/main" id="{D3C60FC7-DF8E-CC8D-2654-468D8153FDCC}"/>
              </a:ext>
            </a:extLst>
          </p:cNvPr>
          <p:cNvGrpSpPr/>
          <p:nvPr userDrawn="1"/>
        </p:nvGrpSpPr>
        <p:grpSpPr>
          <a:xfrm>
            <a:off x="1065578" y="9318801"/>
            <a:ext cx="1479557" cy="588082"/>
            <a:chOff x="966971" y="3462472"/>
            <a:chExt cx="1342227" cy="544860"/>
          </a:xfrm>
        </p:grpSpPr>
        <p:sp>
          <p:nvSpPr>
            <p:cNvPr id="92" name="Ellipse 91">
              <a:extLst>
                <a:ext uri="{FF2B5EF4-FFF2-40B4-BE49-F238E27FC236}">
                  <a16:creationId xmlns:a16="http://schemas.microsoft.com/office/drawing/2014/main" id="{3D8F79EE-C79E-7BBD-1EAB-32D088F1DDD6}"/>
                </a:ext>
              </a:extLst>
            </p:cNvPr>
            <p:cNvSpPr/>
            <p:nvPr/>
          </p:nvSpPr>
          <p:spPr>
            <a:xfrm>
              <a:off x="966971" y="3541566"/>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93" name="Textfeld 92">
              <a:extLst>
                <a:ext uri="{FF2B5EF4-FFF2-40B4-BE49-F238E27FC236}">
                  <a16:creationId xmlns:a16="http://schemas.microsoft.com/office/drawing/2014/main" id="{191695CB-3BD9-A7D3-03F4-C7E41BC4092F}"/>
                </a:ext>
              </a:extLst>
            </p:cNvPr>
            <p:cNvSpPr txBox="1"/>
            <p:nvPr/>
          </p:nvSpPr>
          <p:spPr>
            <a:xfrm>
              <a:off x="1088691" y="3462472"/>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fix</a:t>
              </a:r>
            </a:p>
          </p:txBody>
        </p:sp>
        <p:sp>
          <p:nvSpPr>
            <p:cNvPr id="94" name="Ellipse 93">
              <a:extLst>
                <a:ext uri="{FF2B5EF4-FFF2-40B4-BE49-F238E27FC236}">
                  <a16:creationId xmlns:a16="http://schemas.microsoft.com/office/drawing/2014/main" id="{47AD9DF9-26E3-CFD8-0389-572E7A30EE7D}"/>
                </a:ext>
              </a:extLst>
            </p:cNvPr>
            <p:cNvSpPr/>
            <p:nvPr/>
          </p:nvSpPr>
          <p:spPr>
            <a:xfrm>
              <a:off x="966971" y="3816241"/>
              <a:ext cx="118810" cy="118810"/>
            </a:xfrm>
            <a:prstGeom prst="ellipse">
              <a:avLst/>
            </a:prstGeom>
            <a:solidFill>
              <a:schemeClr val="bg1"/>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511"/>
            </a:p>
          </p:txBody>
        </p:sp>
        <p:sp>
          <p:nvSpPr>
            <p:cNvPr id="95" name="Textfeld 94">
              <a:extLst>
                <a:ext uri="{FF2B5EF4-FFF2-40B4-BE49-F238E27FC236}">
                  <a16:creationId xmlns:a16="http://schemas.microsoft.com/office/drawing/2014/main" id="{243E284C-C28B-AA82-0E91-1EBD80A9FD09}"/>
                </a:ext>
              </a:extLst>
            </p:cNvPr>
            <p:cNvSpPr txBox="1"/>
            <p:nvPr/>
          </p:nvSpPr>
          <p:spPr>
            <a:xfrm>
              <a:off x="1088691" y="3737147"/>
              <a:ext cx="1220507" cy="270185"/>
            </a:xfrm>
            <a:prstGeom prst="rect">
              <a:avLst/>
            </a:prstGeom>
            <a:noFill/>
          </p:spPr>
          <p:txBody>
            <a:bodyPr wrap="square" rtlCol="0">
              <a:spAutoFit/>
            </a:bodyPr>
            <a:lstStyle/>
            <a:p>
              <a:r>
                <a:rPr lang="de-DE" sz="1295" dirty="0">
                  <a:latin typeface="helvetica" panose="020B0604020202020204" pitchFamily="34" charset="0"/>
                  <a:cs typeface="helvetica" panose="020B0604020202020204" pitchFamily="34" charset="0"/>
                </a:rPr>
                <a:t>variabel</a:t>
              </a:r>
            </a:p>
          </p:txBody>
        </p:sp>
      </p:grpSp>
      <p:sp>
        <p:nvSpPr>
          <p:cNvPr id="97" name="Rechteck: abgerundete Ecken 96">
            <a:extLst>
              <a:ext uri="{FF2B5EF4-FFF2-40B4-BE49-F238E27FC236}">
                <a16:creationId xmlns:a16="http://schemas.microsoft.com/office/drawing/2014/main" id="{21851D8D-96C3-CA1F-A67A-EBE01C64D69F}"/>
              </a:ext>
            </a:extLst>
          </p:cNvPr>
          <p:cNvSpPr/>
          <p:nvPr userDrawn="1"/>
        </p:nvSpPr>
        <p:spPr>
          <a:xfrm>
            <a:off x="5772523" y="389629"/>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EA-2 3/4</a:t>
            </a:r>
          </a:p>
        </p:txBody>
      </p:sp>
    </p:spTree>
    <p:extLst>
      <p:ext uri="{BB962C8B-B14F-4D97-AF65-F5344CB8AC3E}">
        <p14:creationId xmlns:p14="http://schemas.microsoft.com/office/powerpoint/2010/main" val="2846282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EA-2 4/4">
    <p:spTree>
      <p:nvGrpSpPr>
        <p:cNvPr id="1" name=""/>
        <p:cNvGrpSpPr/>
        <p:nvPr/>
      </p:nvGrpSpPr>
      <p:grpSpPr>
        <a:xfrm>
          <a:off x="0" y="0"/>
          <a:ext cx="0" cy="0"/>
          <a:chOff x="0" y="0"/>
          <a:chExt cx="0" cy="0"/>
        </a:xfrm>
      </p:grpSpPr>
      <p:sp>
        <p:nvSpPr>
          <p:cNvPr id="4" name="Rechteck 3">
            <a:extLst>
              <a:ext uri="{FF2B5EF4-FFF2-40B4-BE49-F238E27FC236}">
                <a16:creationId xmlns:a16="http://schemas.microsoft.com/office/drawing/2014/main" id="{48D636D1-E11E-0E88-7C68-95D790D5CD66}"/>
              </a:ext>
            </a:extLst>
          </p:cNvPr>
          <p:cNvSpPr>
            <a:spLocks/>
          </p:cNvSpPr>
          <p:nvPr userDrawn="1"/>
        </p:nvSpPr>
        <p:spPr>
          <a:xfrm>
            <a:off x="740779" y="7269521"/>
            <a:ext cx="6078109" cy="1375314"/>
          </a:xfrm>
          <a:prstGeom prst="rect">
            <a:avLst/>
          </a:prstGeom>
          <a:solidFill>
            <a:srgbClr val="CDE9FF"/>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rtlCol="0" anchor="ctr"/>
          <a:lstStyle/>
          <a:p>
            <a:r>
              <a:rPr lang="de-DE" sz="1727" b="1" dirty="0">
                <a:solidFill>
                  <a:schemeClr val="tx1"/>
                </a:solidFill>
                <a:latin typeface="helvetica" panose="020B0604020202020204" pitchFamily="34" charset="0"/>
                <a:ea typeface="Inter" panose="020B0502030000000004" pitchFamily="34" charset="0"/>
                <a:cs typeface="helvetica" panose="020B0604020202020204" pitchFamily="34" charset="0"/>
              </a:rPr>
              <a:t>Schon fertig?</a:t>
            </a:r>
          </a:p>
          <a:p>
            <a:r>
              <a:rPr lang="de-DE" sz="1727" dirty="0">
                <a:solidFill>
                  <a:schemeClr val="tx1"/>
                </a:solidFill>
                <a:latin typeface="helvetica" panose="020B0604020202020204" pitchFamily="34" charset="0"/>
                <a:ea typeface="Inter" panose="020B0502030000000004" pitchFamily="34" charset="0"/>
                <a:cs typeface="helvetica" panose="020B0604020202020204" pitchFamily="34" charset="0"/>
              </a:rPr>
              <a:t>Diskutiert weitere Möglichkeiten, wie Marie schneller an ihr Spiel kommt (legal natürlich). Nennt Alternativen.</a:t>
            </a:r>
          </a:p>
        </p:txBody>
      </p:sp>
      <p:pic>
        <p:nvPicPr>
          <p:cNvPr id="3" name="Grafik 2" descr="Ein Bild, das Licht enthält.&#10;&#10;Automatisch generierte Beschreibung">
            <a:extLst>
              <a:ext uri="{FF2B5EF4-FFF2-40B4-BE49-F238E27FC236}">
                <a16:creationId xmlns:a16="http://schemas.microsoft.com/office/drawing/2014/main" id="{AE3CD2BB-0735-18E5-4354-DE010FB5B85F}"/>
              </a:ext>
            </a:extLst>
          </p:cNvPr>
          <p:cNvPicPr>
            <a:picLocks/>
          </p:cNvPicPr>
          <p:nvPr userDrawn="1"/>
        </p:nvPicPr>
        <p:blipFill>
          <a:blip r:embed="rId2">
            <a:extLst>
              <a:ext uri="{28A0092B-C50C-407E-A947-70E740481C1C}">
                <a14:useLocalDpi xmlns:a14="http://schemas.microsoft.com/office/drawing/2010/main" val="0"/>
              </a:ext>
            </a:extLst>
          </a:blip>
          <a:stretch>
            <a:fillRect/>
          </a:stretch>
        </p:blipFill>
        <p:spPr>
          <a:xfrm rot="20384709">
            <a:off x="3919013" y="8422180"/>
            <a:ext cx="3594110" cy="1394590"/>
          </a:xfrm>
          <a:prstGeom prst="rect">
            <a:avLst/>
          </a:prstGeom>
        </p:spPr>
      </p:pic>
      <p:sp>
        <p:nvSpPr>
          <p:cNvPr id="5" name="Rechteck: abgerundete Ecken 4">
            <a:extLst>
              <a:ext uri="{FF2B5EF4-FFF2-40B4-BE49-F238E27FC236}">
                <a16:creationId xmlns:a16="http://schemas.microsoft.com/office/drawing/2014/main" id="{54370F95-017E-ABDC-19BC-F04CB57FE58C}"/>
              </a:ext>
            </a:extLst>
          </p:cNvPr>
          <p:cNvSpPr/>
          <p:nvPr userDrawn="1"/>
        </p:nvSpPr>
        <p:spPr>
          <a:xfrm>
            <a:off x="5772523" y="389629"/>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EA-2 4/4</a:t>
            </a:r>
          </a:p>
        </p:txBody>
      </p:sp>
    </p:spTree>
    <p:extLst>
      <p:ext uri="{BB962C8B-B14F-4D97-AF65-F5344CB8AC3E}">
        <p14:creationId xmlns:p14="http://schemas.microsoft.com/office/powerpoint/2010/main" val="2619408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EA-2 Zusatz">
    <p:spTree>
      <p:nvGrpSpPr>
        <p:cNvPr id="1" name=""/>
        <p:cNvGrpSpPr/>
        <p:nvPr/>
      </p:nvGrpSpPr>
      <p:grpSpPr>
        <a:xfrm>
          <a:off x="0" y="0"/>
          <a:ext cx="0" cy="0"/>
          <a:chOff x="0" y="0"/>
          <a:chExt cx="0" cy="0"/>
        </a:xfrm>
      </p:grpSpPr>
      <p:sp>
        <p:nvSpPr>
          <p:cNvPr id="67" name="Rechteck 66">
            <a:extLst>
              <a:ext uri="{FF2B5EF4-FFF2-40B4-BE49-F238E27FC236}">
                <a16:creationId xmlns:a16="http://schemas.microsoft.com/office/drawing/2014/main" id="{B2F4427A-E348-7951-5B42-0DDEEEA4AA06}"/>
              </a:ext>
            </a:extLst>
          </p:cNvPr>
          <p:cNvSpPr>
            <a:spLocks/>
          </p:cNvSpPr>
          <p:nvPr userDrawn="1"/>
        </p:nvSpPr>
        <p:spPr>
          <a:xfrm>
            <a:off x="730774" y="4269872"/>
            <a:ext cx="6078109" cy="2589730"/>
          </a:xfrm>
          <a:prstGeom prst="rect">
            <a:avLst/>
          </a:prstGeom>
          <a:no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lIns="388558" tIns="194279" rIns="194279" bIns="49347" rtlCol="0" anchor="t"/>
          <a:lstStyle/>
          <a:p>
            <a:endParaRPr lang="de-DE" sz="1727" b="1" dirty="0">
              <a:solidFill>
                <a:schemeClr val="tx1"/>
              </a:solidFill>
              <a:latin typeface="helvetica"/>
              <a:ea typeface="Inter" panose="020B0502030000000004" pitchFamily="34" charset="0"/>
              <a:cs typeface="Inter" panose="020B0502030000000004" pitchFamily="34" charset="0"/>
            </a:endParaRPr>
          </a:p>
          <a:p>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68" name="Textfeld 67">
            <a:extLst>
              <a:ext uri="{FF2B5EF4-FFF2-40B4-BE49-F238E27FC236}">
                <a16:creationId xmlns:a16="http://schemas.microsoft.com/office/drawing/2014/main" id="{366796D5-235B-E8AF-458E-A386A1A78A94}"/>
              </a:ext>
            </a:extLst>
          </p:cNvPr>
          <p:cNvSpPr txBox="1"/>
          <p:nvPr userDrawn="1"/>
        </p:nvSpPr>
        <p:spPr>
          <a:xfrm>
            <a:off x="730775" y="7100770"/>
            <a:ext cx="6091874" cy="358111"/>
          </a:xfrm>
          <a:prstGeom prst="rect">
            <a:avLst/>
          </a:prstGeom>
          <a:noFill/>
        </p:spPr>
        <p:txBody>
          <a:bodyPr wrap="square" lIns="0" rtlCol="0">
            <a:spAutoFit/>
          </a:bodyPr>
          <a:lstStyle/>
          <a:p>
            <a:r>
              <a:rPr lang="de-DE" sz="1727" b="1" dirty="0">
                <a:latin typeface="helvetica" panose="020B0604020202020204" pitchFamily="34" charset="0"/>
                <a:cs typeface="helvetica" panose="020B0604020202020204" pitchFamily="34" charset="0"/>
              </a:rPr>
              <a:t>Unser Rechenweg:</a:t>
            </a:r>
          </a:p>
        </p:txBody>
      </p:sp>
      <p:sp>
        <p:nvSpPr>
          <p:cNvPr id="3" name="Rechteck: abgerundete Ecken 2">
            <a:extLst>
              <a:ext uri="{FF2B5EF4-FFF2-40B4-BE49-F238E27FC236}">
                <a16:creationId xmlns:a16="http://schemas.microsoft.com/office/drawing/2014/main" id="{51BC9E45-1222-1ECE-247F-D8D89036145C}"/>
              </a:ext>
            </a:extLst>
          </p:cNvPr>
          <p:cNvSpPr/>
          <p:nvPr userDrawn="1"/>
        </p:nvSpPr>
        <p:spPr>
          <a:xfrm>
            <a:off x="5772523" y="389629"/>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EA-2 Zusatz</a:t>
            </a:r>
          </a:p>
        </p:txBody>
      </p:sp>
    </p:spTree>
    <p:extLst>
      <p:ext uri="{BB962C8B-B14F-4D97-AF65-F5344CB8AC3E}">
        <p14:creationId xmlns:p14="http://schemas.microsoft.com/office/powerpoint/2010/main" val="141898685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2.svg"/><Relationship Id="rId3" Type="http://schemas.openxmlformats.org/officeDocument/2006/relationships/slideLayout" Target="../slideLayouts/slideLayout3.xml"/><Relationship Id="rId7" Type="http://schemas.openxmlformats.org/officeDocument/2006/relationships/image" Target="../media/image1.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10" name="Gruppieren 9">
            <a:extLst>
              <a:ext uri="{FF2B5EF4-FFF2-40B4-BE49-F238E27FC236}">
                <a16:creationId xmlns:a16="http://schemas.microsoft.com/office/drawing/2014/main" id="{44BF3E21-5B7D-EA5C-6095-EDF80539F28E}"/>
              </a:ext>
            </a:extLst>
          </p:cNvPr>
          <p:cNvGrpSpPr>
            <a:grpSpLocks/>
          </p:cNvGrpSpPr>
          <p:nvPr userDrawn="1"/>
        </p:nvGrpSpPr>
        <p:grpSpPr>
          <a:xfrm rot="16200000">
            <a:off x="6498246" y="9411823"/>
            <a:ext cx="1069511" cy="253546"/>
            <a:chOff x="4740892" y="3380559"/>
            <a:chExt cx="716795" cy="169928"/>
          </a:xfrm>
        </p:grpSpPr>
        <p:pic>
          <p:nvPicPr>
            <p:cNvPr id="11" name="Grafik 10">
              <a:extLst>
                <a:ext uri="{FF2B5EF4-FFF2-40B4-BE49-F238E27FC236}">
                  <a16:creationId xmlns:a16="http://schemas.microsoft.com/office/drawing/2014/main" id="{37F14B77-D158-7294-9323-F4B82F133838}"/>
                </a:ext>
              </a:extLst>
            </p:cNvPr>
            <p:cNvPicPr>
              <a:picLocks noChangeAspect="1"/>
            </p:cNvPicPr>
            <p:nvPr/>
          </p:nvPicPr>
          <p:blipFill>
            <a:blip r:embed="rId7">
              <a:extLst>
                <a:ext uri="{28A0092B-C50C-407E-A947-70E740481C1C}">
                  <a14:useLocalDpi xmlns:a14="http://schemas.microsoft.com/office/drawing/2010/main" val="0"/>
                </a:ext>
                <a:ext uri="{96DAC541-7B7A-43D3-8B79-37D633B846F1}">
                  <asvg:svgBlip xmlns:asvg="http://schemas.microsoft.com/office/drawing/2016/SVG/main" r:embed="rId8"/>
                </a:ext>
              </a:extLst>
            </a:blip>
            <a:stretch>
              <a:fillRect/>
            </a:stretch>
          </p:blipFill>
          <p:spPr>
            <a:xfrm>
              <a:off x="4842151" y="3420042"/>
              <a:ext cx="615536" cy="90000"/>
            </a:xfrm>
            <a:prstGeom prst="rect">
              <a:avLst/>
            </a:prstGeom>
          </p:spPr>
        </p:pic>
        <p:sp>
          <p:nvSpPr>
            <p:cNvPr id="12" name="Textfeld 11">
              <a:extLst>
                <a:ext uri="{FF2B5EF4-FFF2-40B4-BE49-F238E27FC236}">
                  <a16:creationId xmlns:a16="http://schemas.microsoft.com/office/drawing/2014/main" id="{0E579537-975F-48EE-88A5-A94187C5F7E7}"/>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1897852356"/>
      </p:ext>
    </p:extLst>
  </p:cSld>
  <p:clrMap bg1="lt1" tx1="dk1" bg2="lt2" tx2="dk2" accent1="accent1" accent2="accent2" accent3="accent3" accent4="accent4" accent5="accent5" accent6="accent6" hlink="hlink" folHlink="folHlink"/>
  <p:sldLayoutIdLst>
    <p:sldLayoutId id="2147483689" r:id="rId1"/>
    <p:sldLayoutId id="2147483690" r:id="rId2"/>
    <p:sldLayoutId id="2147483691" r:id="rId3"/>
    <p:sldLayoutId id="2147483692" r:id="rId4"/>
    <p:sldLayoutId id="2147483676" r:id="rId5"/>
  </p:sldLayoutIdLst>
  <p:txStyles>
    <p:titleStyle>
      <a:lvl1pPr algn="l" defTabSz="755934" rtl="0" eaLnBrk="1" latinLnBrk="0" hangingPunct="1">
        <a:lnSpc>
          <a:spcPct val="90000"/>
        </a:lnSpc>
        <a:spcBef>
          <a:spcPct val="0"/>
        </a:spcBef>
        <a:buNone/>
        <a:defRPr sz="3637" kern="1200">
          <a:solidFill>
            <a:schemeClr val="tx1"/>
          </a:solidFill>
          <a:latin typeface="+mj-lt"/>
          <a:ea typeface="+mj-ea"/>
          <a:cs typeface="+mj-cs"/>
        </a:defRPr>
      </a:lvl1pPr>
    </p:titleStyle>
    <p:bodyStyle>
      <a:lvl1pPr marL="188984" indent="-188984" algn="l" defTabSz="755934" rtl="0" eaLnBrk="1" latinLnBrk="0" hangingPunct="1">
        <a:lnSpc>
          <a:spcPct val="90000"/>
        </a:lnSpc>
        <a:spcBef>
          <a:spcPts val="827"/>
        </a:spcBef>
        <a:buFont typeface="Arial" panose="020B0604020202020204" pitchFamily="34" charset="0"/>
        <a:buChar char="•"/>
        <a:defRPr sz="2315" kern="1200">
          <a:solidFill>
            <a:schemeClr val="tx1"/>
          </a:solidFill>
          <a:latin typeface="+mn-lt"/>
          <a:ea typeface="+mn-ea"/>
          <a:cs typeface="+mn-cs"/>
        </a:defRPr>
      </a:lvl1pPr>
      <a:lvl2pPr marL="566951" indent="-188984" algn="l" defTabSz="755934" rtl="0" eaLnBrk="1" latinLnBrk="0" hangingPunct="1">
        <a:lnSpc>
          <a:spcPct val="90000"/>
        </a:lnSpc>
        <a:spcBef>
          <a:spcPts val="413"/>
        </a:spcBef>
        <a:buFont typeface="Arial" panose="020B0604020202020204" pitchFamily="34" charset="0"/>
        <a:buChar char="•"/>
        <a:defRPr sz="1984" kern="1200">
          <a:solidFill>
            <a:schemeClr val="tx1"/>
          </a:solidFill>
          <a:latin typeface="+mn-lt"/>
          <a:ea typeface="+mn-ea"/>
          <a:cs typeface="+mn-cs"/>
        </a:defRPr>
      </a:lvl2pPr>
      <a:lvl3pPr marL="944918" indent="-188984" algn="l" defTabSz="755934" rtl="0" eaLnBrk="1" latinLnBrk="0" hangingPunct="1">
        <a:lnSpc>
          <a:spcPct val="90000"/>
        </a:lnSpc>
        <a:spcBef>
          <a:spcPts val="413"/>
        </a:spcBef>
        <a:buFont typeface="Arial" panose="020B0604020202020204" pitchFamily="34" charset="0"/>
        <a:buChar char="•"/>
        <a:defRPr sz="1653" kern="1200">
          <a:solidFill>
            <a:schemeClr val="tx1"/>
          </a:solidFill>
          <a:latin typeface="+mn-lt"/>
          <a:ea typeface="+mn-ea"/>
          <a:cs typeface="+mn-cs"/>
        </a:defRPr>
      </a:lvl3pPr>
      <a:lvl4pPr marL="1322885"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4pPr>
      <a:lvl5pPr marL="1700853"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5pPr>
      <a:lvl6pPr marL="2078820"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6pPr>
      <a:lvl7pPr marL="2456787"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7pPr>
      <a:lvl8pPr marL="2834754"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8pPr>
      <a:lvl9pPr marL="3212722" indent="-188984" algn="l" defTabSz="755934" rtl="0" eaLnBrk="1" latinLnBrk="0" hangingPunct="1">
        <a:lnSpc>
          <a:spcPct val="90000"/>
        </a:lnSpc>
        <a:spcBef>
          <a:spcPts val="413"/>
        </a:spcBef>
        <a:buFont typeface="Arial" panose="020B0604020202020204" pitchFamily="34" charset="0"/>
        <a:buChar char="•"/>
        <a:defRPr sz="1488" kern="1200">
          <a:solidFill>
            <a:schemeClr val="tx1"/>
          </a:solidFill>
          <a:latin typeface="+mn-lt"/>
          <a:ea typeface="+mn-ea"/>
          <a:cs typeface="+mn-cs"/>
        </a:defRPr>
      </a:lvl9pPr>
    </p:bodyStyle>
    <p:otherStyle>
      <a:defPPr>
        <a:defRPr lang="en-US"/>
      </a:defPPr>
      <a:lvl1pPr marL="0" algn="l" defTabSz="755934" rtl="0" eaLnBrk="1" latinLnBrk="0" hangingPunct="1">
        <a:defRPr sz="1488" kern="1200">
          <a:solidFill>
            <a:schemeClr val="tx1"/>
          </a:solidFill>
          <a:latin typeface="+mn-lt"/>
          <a:ea typeface="+mn-ea"/>
          <a:cs typeface="+mn-cs"/>
        </a:defRPr>
      </a:lvl1pPr>
      <a:lvl2pPr marL="377967" algn="l" defTabSz="755934" rtl="0" eaLnBrk="1" latinLnBrk="0" hangingPunct="1">
        <a:defRPr sz="1488" kern="1200">
          <a:solidFill>
            <a:schemeClr val="tx1"/>
          </a:solidFill>
          <a:latin typeface="+mn-lt"/>
          <a:ea typeface="+mn-ea"/>
          <a:cs typeface="+mn-cs"/>
        </a:defRPr>
      </a:lvl2pPr>
      <a:lvl3pPr marL="755934" algn="l" defTabSz="755934" rtl="0" eaLnBrk="1" latinLnBrk="0" hangingPunct="1">
        <a:defRPr sz="1488" kern="1200">
          <a:solidFill>
            <a:schemeClr val="tx1"/>
          </a:solidFill>
          <a:latin typeface="+mn-lt"/>
          <a:ea typeface="+mn-ea"/>
          <a:cs typeface="+mn-cs"/>
        </a:defRPr>
      </a:lvl3pPr>
      <a:lvl4pPr marL="1133902" algn="l" defTabSz="755934" rtl="0" eaLnBrk="1" latinLnBrk="0" hangingPunct="1">
        <a:defRPr sz="1488" kern="1200">
          <a:solidFill>
            <a:schemeClr val="tx1"/>
          </a:solidFill>
          <a:latin typeface="+mn-lt"/>
          <a:ea typeface="+mn-ea"/>
          <a:cs typeface="+mn-cs"/>
        </a:defRPr>
      </a:lvl4pPr>
      <a:lvl5pPr marL="1511869" algn="l" defTabSz="755934" rtl="0" eaLnBrk="1" latinLnBrk="0" hangingPunct="1">
        <a:defRPr sz="1488" kern="1200">
          <a:solidFill>
            <a:schemeClr val="tx1"/>
          </a:solidFill>
          <a:latin typeface="+mn-lt"/>
          <a:ea typeface="+mn-ea"/>
          <a:cs typeface="+mn-cs"/>
        </a:defRPr>
      </a:lvl5pPr>
      <a:lvl6pPr marL="1889836" algn="l" defTabSz="755934" rtl="0" eaLnBrk="1" latinLnBrk="0" hangingPunct="1">
        <a:defRPr sz="1488" kern="1200">
          <a:solidFill>
            <a:schemeClr val="tx1"/>
          </a:solidFill>
          <a:latin typeface="+mn-lt"/>
          <a:ea typeface="+mn-ea"/>
          <a:cs typeface="+mn-cs"/>
        </a:defRPr>
      </a:lvl6pPr>
      <a:lvl7pPr marL="2267803" algn="l" defTabSz="755934" rtl="0" eaLnBrk="1" latinLnBrk="0" hangingPunct="1">
        <a:defRPr sz="1488" kern="1200">
          <a:solidFill>
            <a:schemeClr val="tx1"/>
          </a:solidFill>
          <a:latin typeface="+mn-lt"/>
          <a:ea typeface="+mn-ea"/>
          <a:cs typeface="+mn-cs"/>
        </a:defRPr>
      </a:lvl7pPr>
      <a:lvl8pPr marL="2645771" algn="l" defTabSz="755934" rtl="0" eaLnBrk="1" latinLnBrk="0" hangingPunct="1">
        <a:defRPr sz="1488" kern="1200">
          <a:solidFill>
            <a:schemeClr val="tx1"/>
          </a:solidFill>
          <a:latin typeface="+mn-lt"/>
          <a:ea typeface="+mn-ea"/>
          <a:cs typeface="+mn-cs"/>
        </a:defRPr>
      </a:lvl8pPr>
      <a:lvl9pPr marL="3023738" algn="l" defTabSz="755934" rtl="0" eaLnBrk="1" latinLnBrk="0" hangingPunct="1">
        <a:defRPr sz="148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3.png"/><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uppieren 14">
            <a:extLst>
              <a:ext uri="{FF2B5EF4-FFF2-40B4-BE49-F238E27FC236}">
                <a16:creationId xmlns:a16="http://schemas.microsoft.com/office/drawing/2014/main" id="{E603CE79-E13C-B03E-44D6-10696BE26F2F}"/>
              </a:ext>
            </a:extLst>
          </p:cNvPr>
          <p:cNvGrpSpPr>
            <a:grpSpLocks noGrp="1" noUngrp="1" noRot="1" noMove="1" noResize="1"/>
          </p:cNvGrpSpPr>
          <p:nvPr/>
        </p:nvGrpSpPr>
        <p:grpSpPr>
          <a:xfrm>
            <a:off x="795438" y="887982"/>
            <a:ext cx="5967085" cy="5032772"/>
            <a:chOff x="663944" y="822719"/>
            <a:chExt cx="5528524" cy="4662880"/>
          </a:xfrm>
        </p:grpSpPr>
        <p:sp>
          <p:nvSpPr>
            <p:cNvPr id="22" name="Rechteck 21">
              <a:extLst>
                <a:ext uri="{FF2B5EF4-FFF2-40B4-BE49-F238E27FC236}">
                  <a16:creationId xmlns:a16="http://schemas.microsoft.com/office/drawing/2014/main" id="{1105B80B-C3A2-E48D-21D1-DE56F77461FA}"/>
                </a:ext>
              </a:extLst>
            </p:cNvPr>
            <p:cNvSpPr>
              <a:spLocks/>
            </p:cNvSpPr>
            <p:nvPr/>
          </p:nvSpPr>
          <p:spPr>
            <a:xfrm>
              <a:off x="663944" y="990599"/>
              <a:ext cx="5513950" cy="4495000"/>
            </a:xfrm>
            <a:prstGeom prst="rect">
              <a:avLst/>
            </a:prstGeom>
            <a:solidFill>
              <a:srgbClr val="F5F5F5"/>
            </a:solidFill>
            <a:ln w="381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r>
                <a:rPr lang="de-DE" sz="1727" b="1" dirty="0">
                  <a:solidFill>
                    <a:schemeClr val="tx1"/>
                  </a:solidFill>
                  <a:latin typeface="helvetica"/>
                  <a:ea typeface="Inter" panose="020B0502030000000004" pitchFamily="34" charset="0"/>
                  <a:cs typeface="Inter" panose="020B0502030000000004" pitchFamily="34" charset="0"/>
                </a:rPr>
                <a:t>Zeit für Teamarbeit:</a:t>
              </a:r>
            </a:p>
            <a:p>
              <a:r>
                <a:rPr lang="de-DE" sz="1727" b="1" dirty="0">
                  <a:solidFill>
                    <a:schemeClr val="tx1"/>
                  </a:solidFill>
                  <a:latin typeface="helvetica"/>
                  <a:ea typeface="Inter" panose="020B0502030000000004" pitchFamily="34" charset="0"/>
                  <a:cs typeface="Inter" panose="020B0502030000000004" pitchFamily="34" charset="0"/>
                </a:rPr>
                <a:t>Maries Einnahmen und Ausgaben</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1. Berechnet die Summen für Maries 	</a:t>
              </a:r>
            </a:p>
            <a:p>
              <a:r>
                <a:rPr lang="de-DE" sz="1727" dirty="0">
                  <a:solidFill>
                    <a:schemeClr val="tx1"/>
                  </a:solidFill>
                  <a:latin typeface="helvetica"/>
                  <a:ea typeface="Inter" panose="020B0502030000000004" pitchFamily="34" charset="0"/>
                  <a:cs typeface="Inter" panose="020B0502030000000004" pitchFamily="34" charset="0"/>
                </a:rPr>
                <a:t>Einnahmen und Ausgaben in diesem </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Monat.</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2. Vergleicht Maries Einnahmen und Ausgaben diesen Monat mit denen vom vergangenen Monat. Erklärt, warum Maries Sparschwein diesen Monat nicht voller geworden ist.</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3. Ordnet Maries Einnahmen und Ausgaben ein – in „fix“ und „variabel“. </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4. Formuliert drei Tipps, wie Marie das Geld für ihr Spiel schneller ansparen kann. Ergänzt den fehlenden Begriff.</a:t>
              </a:r>
            </a:p>
          </p:txBody>
        </p:sp>
        <p:sp>
          <p:nvSpPr>
            <p:cNvPr id="10" name="Freihandform: Form 9">
              <a:extLst>
                <a:ext uri="{FF2B5EF4-FFF2-40B4-BE49-F238E27FC236}">
                  <a16:creationId xmlns:a16="http://schemas.microsoft.com/office/drawing/2014/main" id="{C7E09CBE-40AF-1683-0107-8ACC9AB04788}"/>
                </a:ext>
              </a:extLst>
            </p:cNvPr>
            <p:cNvSpPr>
              <a:spLocks noGrp="1" noRot="1" noMove="1" noResize="1" noEditPoints="1" noAdjustHandles="1" noChangeArrowheads="1" noChangeShapeType="1"/>
            </p:cNvSpPr>
            <p:nvPr/>
          </p:nvSpPr>
          <p:spPr>
            <a:xfrm rot="10800000" flipH="1">
              <a:off x="4163626" y="977896"/>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79D3FF"/>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21" name="Grafik 20">
              <a:extLst>
                <a:ext uri="{FF2B5EF4-FFF2-40B4-BE49-F238E27FC236}">
                  <a16:creationId xmlns:a16="http://schemas.microsoft.com/office/drawing/2014/main" id="{E24DF027-06D4-12AD-86D0-AF3D043D364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4595897" y="822719"/>
              <a:ext cx="1488823" cy="1636039"/>
            </a:xfrm>
            <a:prstGeom prst="rect">
              <a:avLst/>
            </a:prstGeom>
          </p:spPr>
        </p:pic>
      </p:grpSp>
    </p:spTree>
    <p:extLst>
      <p:ext uri="{BB962C8B-B14F-4D97-AF65-F5344CB8AC3E}">
        <p14:creationId xmlns:p14="http://schemas.microsoft.com/office/powerpoint/2010/main" val="259746475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3" name="Rechteck 172">
            <a:extLst>
              <a:ext uri="{FF2B5EF4-FFF2-40B4-BE49-F238E27FC236}">
                <a16:creationId xmlns:a16="http://schemas.microsoft.com/office/drawing/2014/main" id="{3C4EBEEB-66DD-A52B-B1F1-E52E45702E1D}"/>
              </a:ext>
            </a:extLst>
          </p:cNvPr>
          <p:cNvSpPr>
            <a:spLocks noGrp="1" noRot="1" noMove="1" noResize="1" noEditPoints="1" noAdjustHandles="1" noChangeArrowheads="1" noChangeShapeType="1"/>
          </p:cNvSpPr>
          <p:nvPr/>
        </p:nvSpPr>
        <p:spPr>
          <a:xfrm>
            <a:off x="811014" y="7445432"/>
            <a:ext cx="5951355" cy="2641697"/>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pPr defTabSz="493456">
              <a:defRPr/>
            </a:pPr>
            <a:r>
              <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rPr>
              <a:t>Maries Sparschwein ist nicht voller geworden, weil …</a:t>
            </a:r>
          </a:p>
        </p:txBody>
      </p:sp>
      <p:sp>
        <p:nvSpPr>
          <p:cNvPr id="174" name="Textfeld 173">
            <a:extLst>
              <a:ext uri="{FF2B5EF4-FFF2-40B4-BE49-F238E27FC236}">
                <a16:creationId xmlns:a16="http://schemas.microsoft.com/office/drawing/2014/main" id="{7E744B01-775D-8DF8-EAB8-938F464FA942}"/>
              </a:ext>
            </a:extLst>
          </p:cNvPr>
          <p:cNvSpPr txBox="1">
            <a:spLocks noGrp="1" noRot="1" noMove="1" noResize="1" noEditPoints="1" noAdjustHandles="1" noChangeArrowheads="1" noChangeShapeType="1"/>
          </p:cNvSpPr>
          <p:nvPr/>
        </p:nvSpPr>
        <p:spPr>
          <a:xfrm>
            <a:off x="3897293" y="1184035"/>
            <a:ext cx="2755788" cy="1687000"/>
          </a:xfrm>
          <a:prstGeom prst="rect">
            <a:avLst/>
          </a:prstGeom>
          <a:noFill/>
        </p:spPr>
        <p:txBody>
          <a:bodyPr wrap="square" rtlCol="0">
            <a:spAutoFit/>
          </a:bodyPr>
          <a:lstStyle/>
          <a:p>
            <a:r>
              <a:rPr lang="de-DE" sz="1727" dirty="0">
                <a:latin typeface="helvetica" panose="020B0604020202020204" pitchFamily="34" charset="0"/>
                <a:cs typeface="helvetica" panose="020B0604020202020204" pitchFamily="34" charset="0"/>
              </a:rPr>
              <a:t>Marie hat in diesem Monat </a:t>
            </a:r>
            <a:r>
              <a:rPr lang="de-DE" sz="1727" dirty="0">
                <a:highlight>
                  <a:srgbClr val="D3F4AE"/>
                </a:highlight>
                <a:latin typeface="helvetica" panose="020B0604020202020204" pitchFamily="34" charset="0"/>
                <a:cs typeface="helvetica" panose="020B0604020202020204" pitchFamily="34" charset="0"/>
              </a:rPr>
              <a:t>          </a:t>
            </a:r>
            <a:r>
              <a:rPr lang="de-DE" sz="1727" dirty="0">
                <a:latin typeface="helvetica" panose="020B0604020202020204" pitchFamily="34" charset="0"/>
                <a:cs typeface="helvetica" panose="020B0604020202020204" pitchFamily="34" charset="0"/>
              </a:rPr>
              <a:t> Euro eingenommen und </a:t>
            </a:r>
            <a:br>
              <a:rPr lang="de-DE" sz="1727" dirty="0">
                <a:latin typeface="helvetica" panose="020B0604020202020204" pitchFamily="34" charset="0"/>
                <a:cs typeface="helvetica" panose="020B0604020202020204" pitchFamily="34" charset="0"/>
              </a:rPr>
            </a:br>
            <a:r>
              <a:rPr lang="de-DE" sz="1727" dirty="0">
                <a:highlight>
                  <a:srgbClr val="FBB7C8"/>
                </a:highlight>
                <a:latin typeface="helvetica" panose="020B0604020202020204" pitchFamily="34" charset="0"/>
                <a:cs typeface="helvetica" panose="020B0604020202020204" pitchFamily="34" charset="0"/>
              </a:rPr>
              <a:t>          </a:t>
            </a:r>
            <a:r>
              <a:rPr lang="de-DE" sz="1727" dirty="0">
                <a:latin typeface="helvetica" panose="020B0604020202020204" pitchFamily="34" charset="0"/>
                <a:cs typeface="helvetica" panose="020B0604020202020204" pitchFamily="34" charset="0"/>
              </a:rPr>
              <a:t> Euro ausgegeben. </a:t>
            </a:r>
            <a:br>
              <a:rPr lang="de-DE" sz="1727" dirty="0">
                <a:latin typeface="helvetica" panose="020B0604020202020204" pitchFamily="34" charset="0"/>
                <a:cs typeface="helvetica" panose="020B0604020202020204" pitchFamily="34" charset="0"/>
              </a:rPr>
            </a:br>
            <a:r>
              <a:rPr lang="de-DE" sz="1727" dirty="0">
                <a:highlight>
                  <a:srgbClr val="79D3FF"/>
                </a:highlight>
                <a:latin typeface="helvetica" panose="020B0604020202020204" pitchFamily="34" charset="0"/>
                <a:cs typeface="helvetica" panose="020B0604020202020204" pitchFamily="34" charset="0"/>
              </a:rPr>
              <a:t>          </a:t>
            </a:r>
            <a:r>
              <a:rPr lang="de-DE" sz="1727" dirty="0">
                <a:latin typeface="helvetica" panose="020B0604020202020204" pitchFamily="34" charset="0"/>
                <a:cs typeface="helvetica" panose="020B0604020202020204" pitchFamily="34" charset="0"/>
              </a:rPr>
              <a:t> Euro hat sie gespart.</a:t>
            </a:r>
          </a:p>
        </p:txBody>
      </p:sp>
      <p:sp>
        <p:nvSpPr>
          <p:cNvPr id="175" name="Rechteck 174">
            <a:extLst>
              <a:ext uri="{FF2B5EF4-FFF2-40B4-BE49-F238E27FC236}">
                <a16:creationId xmlns:a16="http://schemas.microsoft.com/office/drawing/2014/main" id="{E1E6A18C-06F7-AA6A-06CC-B01CAED97B5E}"/>
              </a:ext>
            </a:extLst>
          </p:cNvPr>
          <p:cNvSpPr>
            <a:spLocks noGrp="1" noRot="1" noMove="1" noResize="1" noEditPoints="1" noAdjustHandles="1" noChangeArrowheads="1" noChangeShapeType="1"/>
          </p:cNvSpPr>
          <p:nvPr/>
        </p:nvSpPr>
        <p:spPr>
          <a:xfrm>
            <a:off x="942918" y="1184035"/>
            <a:ext cx="2843774" cy="606978"/>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176" name="Rechteck 175">
            <a:extLst>
              <a:ext uri="{FF2B5EF4-FFF2-40B4-BE49-F238E27FC236}">
                <a16:creationId xmlns:a16="http://schemas.microsoft.com/office/drawing/2014/main" id="{445F2D82-049D-7005-1FC3-7E6D3D44BC6B}"/>
              </a:ext>
            </a:extLst>
          </p:cNvPr>
          <p:cNvSpPr>
            <a:spLocks noGrp="1" noRot="1" noMove="1" noResize="1" noEditPoints="1" noAdjustHandles="1" noChangeArrowheads="1" noChangeShapeType="1"/>
          </p:cNvSpPr>
          <p:nvPr/>
        </p:nvSpPr>
        <p:spPr>
          <a:xfrm>
            <a:off x="942918" y="3897999"/>
            <a:ext cx="2843774" cy="606978"/>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177" name="Rechteck 176">
            <a:extLst>
              <a:ext uri="{FF2B5EF4-FFF2-40B4-BE49-F238E27FC236}">
                <a16:creationId xmlns:a16="http://schemas.microsoft.com/office/drawing/2014/main" id="{7476F61B-3744-EADE-FB92-18694242F540}"/>
              </a:ext>
            </a:extLst>
          </p:cNvPr>
          <p:cNvSpPr>
            <a:spLocks noGrp="1" noRot="1" noMove="1" noResize="1" noEditPoints="1" noAdjustHandles="1" noChangeArrowheads="1" noChangeShapeType="1"/>
          </p:cNvSpPr>
          <p:nvPr/>
        </p:nvSpPr>
        <p:spPr>
          <a:xfrm>
            <a:off x="942918" y="3219530"/>
            <a:ext cx="2843774" cy="606978"/>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178" name="Rechteck 177">
            <a:extLst>
              <a:ext uri="{FF2B5EF4-FFF2-40B4-BE49-F238E27FC236}">
                <a16:creationId xmlns:a16="http://schemas.microsoft.com/office/drawing/2014/main" id="{EA2D539A-0DFB-3086-17D0-5E97BDF0F442}"/>
              </a:ext>
            </a:extLst>
          </p:cNvPr>
          <p:cNvSpPr>
            <a:spLocks noGrp="1" noRot="1" noMove="1" noResize="1" noEditPoints="1" noAdjustHandles="1" noChangeArrowheads="1" noChangeShapeType="1"/>
          </p:cNvSpPr>
          <p:nvPr/>
        </p:nvSpPr>
        <p:spPr>
          <a:xfrm>
            <a:off x="942918" y="2541061"/>
            <a:ext cx="2843774" cy="606978"/>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179" name="Rechteck 178">
            <a:extLst>
              <a:ext uri="{FF2B5EF4-FFF2-40B4-BE49-F238E27FC236}">
                <a16:creationId xmlns:a16="http://schemas.microsoft.com/office/drawing/2014/main" id="{D6702A69-8618-18B8-EBF5-0A6A4B09641F}"/>
              </a:ext>
            </a:extLst>
          </p:cNvPr>
          <p:cNvSpPr>
            <a:spLocks noGrp="1" noRot="1" noMove="1" noResize="1" noEditPoints="1" noAdjustHandles="1" noChangeArrowheads="1" noChangeShapeType="1"/>
          </p:cNvSpPr>
          <p:nvPr/>
        </p:nvSpPr>
        <p:spPr>
          <a:xfrm>
            <a:off x="942918" y="1862591"/>
            <a:ext cx="2843774" cy="606978"/>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180" name="Textfeld 179">
            <a:extLst>
              <a:ext uri="{FF2B5EF4-FFF2-40B4-BE49-F238E27FC236}">
                <a16:creationId xmlns:a16="http://schemas.microsoft.com/office/drawing/2014/main" id="{00A1EF3E-80CA-CC56-6DFC-EA2DA8BAE7A5}"/>
              </a:ext>
            </a:extLst>
          </p:cNvPr>
          <p:cNvSpPr txBox="1">
            <a:spLocks noGrp="1" noRot="1" noMove="1" noResize="1" noEditPoints="1" noAdjustHandles="1" noChangeArrowheads="1" noChangeShapeType="1"/>
          </p:cNvSpPr>
          <p:nvPr/>
        </p:nvSpPr>
        <p:spPr>
          <a:xfrm>
            <a:off x="1026740" y="1935795"/>
            <a:ext cx="1487505" cy="478742"/>
          </a:xfrm>
          <a:prstGeom prst="rect">
            <a:avLst/>
          </a:prstGeom>
          <a:solidFill>
            <a:srgbClr val="00A8FF"/>
          </a:solidFill>
        </p:spPr>
        <p:txBody>
          <a:bodyPr wrap="square" lIns="38856" tIns="38856" rIns="38856" bIns="38856" rtlCol="0" anchor="ctr">
            <a:normAutofit/>
          </a:bodyPr>
          <a:lstStyle/>
          <a:p>
            <a:pPr algn="ctr"/>
            <a:endParaRPr lang="de-DE" sz="1727" b="1" dirty="0">
              <a:solidFill>
                <a:schemeClr val="bg1"/>
              </a:solidFill>
              <a:latin typeface="Helvetica" panose="020B0604020202020204" pitchFamily="34" charset="0"/>
              <a:cs typeface="Helvetica" panose="020B0604020202020204" pitchFamily="34" charset="0"/>
            </a:endParaRPr>
          </a:p>
        </p:txBody>
      </p:sp>
      <p:sp>
        <p:nvSpPr>
          <p:cNvPr id="181" name="Textfeld 180">
            <a:extLst>
              <a:ext uri="{FF2B5EF4-FFF2-40B4-BE49-F238E27FC236}">
                <a16:creationId xmlns:a16="http://schemas.microsoft.com/office/drawing/2014/main" id="{D5AD1352-E4A9-56C5-9C31-56108E314B1F}"/>
              </a:ext>
            </a:extLst>
          </p:cNvPr>
          <p:cNvSpPr txBox="1">
            <a:spLocks noGrp="1" noRot="1" noMove="1" noResize="1" noEditPoints="1" noAdjustHandles="1" noChangeArrowheads="1" noChangeShapeType="1"/>
          </p:cNvSpPr>
          <p:nvPr/>
        </p:nvSpPr>
        <p:spPr>
          <a:xfrm>
            <a:off x="1026740" y="2598548"/>
            <a:ext cx="1487505" cy="478742"/>
          </a:xfrm>
          <a:prstGeom prst="rect">
            <a:avLst/>
          </a:prstGeom>
          <a:solidFill>
            <a:srgbClr val="00A8FF"/>
          </a:solidFill>
        </p:spPr>
        <p:txBody>
          <a:bodyPr wrap="square" lIns="38856" tIns="38856" rIns="38856" bIns="38856" rtlCol="0" anchor="ctr">
            <a:normAutofit/>
          </a:bodyPr>
          <a:lstStyle/>
          <a:p>
            <a:pPr algn="ctr"/>
            <a:endParaRPr lang="de-DE" sz="1727" b="1" dirty="0">
              <a:solidFill>
                <a:schemeClr val="bg1"/>
              </a:solidFill>
              <a:latin typeface="Helvetica" panose="020B0604020202020204" pitchFamily="34" charset="0"/>
              <a:cs typeface="Helvetica" panose="020B0604020202020204" pitchFamily="34" charset="0"/>
            </a:endParaRPr>
          </a:p>
        </p:txBody>
      </p:sp>
      <p:sp>
        <p:nvSpPr>
          <p:cNvPr id="182" name="Textfeld 181">
            <a:extLst>
              <a:ext uri="{FF2B5EF4-FFF2-40B4-BE49-F238E27FC236}">
                <a16:creationId xmlns:a16="http://schemas.microsoft.com/office/drawing/2014/main" id="{2A5AA2A0-F530-B86E-BD03-0B5A334943B2}"/>
              </a:ext>
            </a:extLst>
          </p:cNvPr>
          <p:cNvSpPr txBox="1">
            <a:spLocks noGrp="1" noRot="1" noMove="1" noResize="1" noEditPoints="1" noAdjustHandles="1" noChangeArrowheads="1" noChangeShapeType="1"/>
          </p:cNvSpPr>
          <p:nvPr/>
        </p:nvSpPr>
        <p:spPr>
          <a:xfrm>
            <a:off x="1026740" y="3962116"/>
            <a:ext cx="1487505" cy="478742"/>
          </a:xfrm>
          <a:prstGeom prst="rect">
            <a:avLst/>
          </a:prstGeom>
          <a:solidFill>
            <a:srgbClr val="00A8FF"/>
          </a:solidFill>
        </p:spPr>
        <p:txBody>
          <a:bodyPr wrap="square" lIns="38856" tIns="38856" rIns="38856" bIns="38856" rtlCol="0" anchor="ctr">
            <a:normAutofit/>
          </a:bodyPr>
          <a:lstStyle/>
          <a:p>
            <a:pPr algn="ctr"/>
            <a:endParaRPr lang="de-DE" sz="1727" b="1" dirty="0">
              <a:solidFill>
                <a:schemeClr val="bg1"/>
              </a:solidFill>
              <a:latin typeface="Helvetica" panose="020B0604020202020204" pitchFamily="34" charset="0"/>
              <a:cs typeface="Helvetica" panose="020B0604020202020204" pitchFamily="34" charset="0"/>
            </a:endParaRPr>
          </a:p>
        </p:txBody>
      </p:sp>
      <p:sp>
        <p:nvSpPr>
          <p:cNvPr id="183" name="Textfeld 182">
            <a:extLst>
              <a:ext uri="{FF2B5EF4-FFF2-40B4-BE49-F238E27FC236}">
                <a16:creationId xmlns:a16="http://schemas.microsoft.com/office/drawing/2014/main" id="{A653ED15-9EF8-B524-9A30-6C784E7FA72B}"/>
              </a:ext>
            </a:extLst>
          </p:cNvPr>
          <p:cNvSpPr txBox="1">
            <a:spLocks noGrp="1" noRot="1" noMove="1" noResize="1" noEditPoints="1" noAdjustHandles="1" noChangeArrowheads="1" noChangeShapeType="1"/>
          </p:cNvSpPr>
          <p:nvPr/>
        </p:nvSpPr>
        <p:spPr>
          <a:xfrm>
            <a:off x="1026740" y="3283647"/>
            <a:ext cx="1487505" cy="478742"/>
          </a:xfrm>
          <a:prstGeom prst="rect">
            <a:avLst/>
          </a:prstGeom>
          <a:solidFill>
            <a:srgbClr val="00A8FF"/>
          </a:solidFill>
        </p:spPr>
        <p:txBody>
          <a:bodyPr wrap="square" lIns="38856" tIns="38856" rIns="38856" bIns="38856" rtlCol="0" anchor="ctr">
            <a:normAutofit/>
          </a:bodyPr>
          <a:lstStyle/>
          <a:p>
            <a:pPr algn="ctr"/>
            <a:endParaRPr lang="de-DE" sz="1727" b="1" dirty="0">
              <a:solidFill>
                <a:schemeClr val="bg1"/>
              </a:solidFill>
              <a:latin typeface="Helvetica" panose="020B0604020202020204" pitchFamily="34" charset="0"/>
              <a:cs typeface="Helvetica" panose="020B0604020202020204" pitchFamily="34" charset="0"/>
            </a:endParaRPr>
          </a:p>
        </p:txBody>
      </p:sp>
      <p:sp>
        <p:nvSpPr>
          <p:cNvPr id="184" name="Textfeld 183">
            <a:extLst>
              <a:ext uri="{FF2B5EF4-FFF2-40B4-BE49-F238E27FC236}">
                <a16:creationId xmlns:a16="http://schemas.microsoft.com/office/drawing/2014/main" id="{CA239AAF-7466-AADF-48D8-6A47ACE67091}"/>
              </a:ext>
            </a:extLst>
          </p:cNvPr>
          <p:cNvSpPr txBox="1">
            <a:spLocks noGrp="1" noRot="1" noMove="1" noResize="1" noEditPoints="1" noAdjustHandles="1" noChangeArrowheads="1" noChangeShapeType="1"/>
          </p:cNvSpPr>
          <p:nvPr/>
        </p:nvSpPr>
        <p:spPr>
          <a:xfrm>
            <a:off x="1026740" y="1248152"/>
            <a:ext cx="1487505" cy="478742"/>
          </a:xfrm>
          <a:prstGeom prst="rect">
            <a:avLst/>
          </a:prstGeom>
          <a:solidFill>
            <a:srgbClr val="00A8FF"/>
          </a:solidFill>
        </p:spPr>
        <p:txBody>
          <a:bodyPr wrap="square" lIns="38856" tIns="38856" rIns="38856" bIns="38856" rtlCol="0" anchor="ctr">
            <a:normAutofit/>
          </a:bodyPr>
          <a:lstStyle/>
          <a:p>
            <a:pPr algn="ctr"/>
            <a:endParaRPr lang="de-DE" sz="1727" b="1" dirty="0">
              <a:solidFill>
                <a:schemeClr val="bg1"/>
              </a:solidFill>
              <a:latin typeface="Helvetica" panose="020B0604020202020204" pitchFamily="34" charset="0"/>
              <a:cs typeface="Helvetica" panose="020B0604020202020204" pitchFamily="34" charset="0"/>
            </a:endParaRPr>
          </a:p>
        </p:txBody>
      </p:sp>
      <p:sp>
        <p:nvSpPr>
          <p:cNvPr id="2" name="Rechteck 1">
            <a:extLst>
              <a:ext uri="{FF2B5EF4-FFF2-40B4-BE49-F238E27FC236}">
                <a16:creationId xmlns:a16="http://schemas.microsoft.com/office/drawing/2014/main" id="{0B0BC169-CC2A-16A0-2E24-D7B04D19D66F}"/>
              </a:ext>
            </a:extLst>
          </p:cNvPr>
          <p:cNvSpPr>
            <a:spLocks noGrp="1" noRot="1" noMove="1" noResize="1" noEditPoints="1" noAdjustHandles="1" noChangeArrowheads="1" noChangeShapeType="1"/>
          </p:cNvSpPr>
          <p:nvPr/>
        </p:nvSpPr>
        <p:spPr>
          <a:xfrm>
            <a:off x="936063" y="4569094"/>
            <a:ext cx="2843774" cy="606978"/>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endParaRPr lang="de-DE" sz="1727" b="1" dirty="0">
              <a:solidFill>
                <a:schemeClr val="tx1"/>
              </a:solidFill>
              <a:latin typeface="helvetica"/>
              <a:ea typeface="Inter" panose="020B0502030000000004" pitchFamily="34" charset="0"/>
              <a:cs typeface="Inter" panose="020B0502030000000004" pitchFamily="34" charset="0"/>
            </a:endParaRPr>
          </a:p>
        </p:txBody>
      </p:sp>
      <p:sp>
        <p:nvSpPr>
          <p:cNvPr id="3" name="Textfeld 2">
            <a:extLst>
              <a:ext uri="{FF2B5EF4-FFF2-40B4-BE49-F238E27FC236}">
                <a16:creationId xmlns:a16="http://schemas.microsoft.com/office/drawing/2014/main" id="{7A754AFB-CFB6-D29F-9EEB-4D312C8212C7}"/>
              </a:ext>
            </a:extLst>
          </p:cNvPr>
          <p:cNvSpPr txBox="1">
            <a:spLocks noGrp="1" noRot="1" noMove="1" noResize="1" noEditPoints="1" noAdjustHandles="1" noChangeArrowheads="1" noChangeShapeType="1"/>
          </p:cNvSpPr>
          <p:nvPr/>
        </p:nvSpPr>
        <p:spPr>
          <a:xfrm>
            <a:off x="1019886" y="4633211"/>
            <a:ext cx="1487505" cy="478742"/>
          </a:xfrm>
          <a:prstGeom prst="rect">
            <a:avLst/>
          </a:prstGeom>
          <a:solidFill>
            <a:srgbClr val="00A8FF"/>
          </a:solidFill>
        </p:spPr>
        <p:txBody>
          <a:bodyPr wrap="square" lIns="38856" tIns="38856" rIns="38856" bIns="38856" rtlCol="0" anchor="ctr">
            <a:normAutofit/>
          </a:bodyPr>
          <a:lstStyle/>
          <a:p>
            <a:pPr algn="ctr"/>
            <a:endParaRPr lang="de-DE" sz="1727" b="1" dirty="0">
              <a:solidFill>
                <a:schemeClr val="bg1"/>
              </a:solidFill>
              <a:latin typeface="Helvetica" panose="020B0604020202020204" pitchFamily="34" charset="0"/>
              <a:cs typeface="Helvetica" panose="020B0604020202020204" pitchFamily="34" charset="0"/>
            </a:endParaRPr>
          </a:p>
        </p:txBody>
      </p:sp>
    </p:spTree>
    <p:extLst>
      <p:ext uri="{BB962C8B-B14F-4D97-AF65-F5344CB8AC3E}">
        <p14:creationId xmlns:p14="http://schemas.microsoft.com/office/powerpoint/2010/main" val="158417170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68090747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Rechteck 13">
            <a:extLst>
              <a:ext uri="{FF2B5EF4-FFF2-40B4-BE49-F238E27FC236}">
                <a16:creationId xmlns:a16="http://schemas.microsoft.com/office/drawing/2014/main" id="{7E33CE29-D627-1176-9745-3B6EA6E71C13}"/>
              </a:ext>
            </a:extLst>
          </p:cNvPr>
          <p:cNvSpPr>
            <a:spLocks noGrp="1" noRot="1" noMove="1" noResize="1" noEditPoints="1" noAdjustHandles="1" noChangeArrowheads="1" noChangeShapeType="1"/>
          </p:cNvSpPr>
          <p:nvPr/>
        </p:nvSpPr>
        <p:spPr>
          <a:xfrm>
            <a:off x="811014" y="4918955"/>
            <a:ext cx="5951355" cy="764641"/>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12" tIns="77712" rIns="77712" bIns="77712" rtlCol="0" anchor="ctr">
            <a:normAutofit/>
          </a:bodyPr>
          <a:lstStyle/>
          <a:p>
            <a:pPr defTabSz="493456">
              <a:defRPr/>
            </a:pPr>
            <a:endPar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endParaRPr>
          </a:p>
        </p:txBody>
      </p:sp>
      <p:sp>
        <p:nvSpPr>
          <p:cNvPr id="15" name="Textfeld 14">
            <a:extLst>
              <a:ext uri="{FF2B5EF4-FFF2-40B4-BE49-F238E27FC236}">
                <a16:creationId xmlns:a16="http://schemas.microsoft.com/office/drawing/2014/main" id="{8919F0EF-A5A1-DBCA-D236-345762F79908}"/>
              </a:ext>
            </a:extLst>
          </p:cNvPr>
          <p:cNvSpPr txBox="1">
            <a:spLocks noGrp="1" noRot="1" noMove="1" noResize="1" noEditPoints="1" noAdjustHandles="1" noChangeArrowheads="1" noChangeShapeType="1"/>
          </p:cNvSpPr>
          <p:nvPr/>
        </p:nvSpPr>
        <p:spPr>
          <a:xfrm>
            <a:off x="794361" y="1064857"/>
            <a:ext cx="5964833" cy="358111"/>
          </a:xfrm>
          <a:prstGeom prst="rect">
            <a:avLst/>
          </a:prstGeom>
          <a:noFill/>
        </p:spPr>
        <p:txBody>
          <a:bodyPr wrap="square" lIns="0" rtlCol="0">
            <a:spAutoFit/>
          </a:bodyPr>
          <a:lstStyle/>
          <a:p>
            <a:r>
              <a:rPr lang="de-DE" sz="1727" b="1" dirty="0">
                <a:latin typeface="helvetica" panose="020B0604020202020204" pitchFamily="34" charset="0"/>
                <a:cs typeface="helvetica" panose="020B0604020202020204" pitchFamily="34" charset="0"/>
              </a:rPr>
              <a:t>Unsere Tipps für Marie:</a:t>
            </a:r>
          </a:p>
        </p:txBody>
      </p:sp>
      <p:sp>
        <p:nvSpPr>
          <p:cNvPr id="16" name="Rechteck 15">
            <a:extLst>
              <a:ext uri="{FF2B5EF4-FFF2-40B4-BE49-F238E27FC236}">
                <a16:creationId xmlns:a16="http://schemas.microsoft.com/office/drawing/2014/main" id="{9BFA5FA9-481A-50D2-DD5B-4ED8EC2984FC}"/>
              </a:ext>
            </a:extLst>
          </p:cNvPr>
          <p:cNvSpPr>
            <a:spLocks noGrp="1" noRot="1" noMove="1" noResize="1" noEditPoints="1" noAdjustHandles="1" noChangeArrowheads="1" noChangeShapeType="1"/>
          </p:cNvSpPr>
          <p:nvPr/>
        </p:nvSpPr>
        <p:spPr>
          <a:xfrm>
            <a:off x="811014" y="4070888"/>
            <a:ext cx="5951355" cy="764641"/>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12" tIns="77712" rIns="77712" bIns="77712" rtlCol="0" anchor="ctr">
            <a:normAutofit/>
          </a:bodyPr>
          <a:lstStyle/>
          <a:p>
            <a:pPr defTabSz="493456">
              <a:defRPr/>
            </a:pPr>
            <a:endPar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endParaRPr>
          </a:p>
        </p:txBody>
      </p:sp>
      <p:sp>
        <p:nvSpPr>
          <p:cNvPr id="17" name="Rechteck 16">
            <a:extLst>
              <a:ext uri="{FF2B5EF4-FFF2-40B4-BE49-F238E27FC236}">
                <a16:creationId xmlns:a16="http://schemas.microsoft.com/office/drawing/2014/main" id="{3E0BE49C-049F-BFF0-48AE-14C79D18502B}"/>
              </a:ext>
            </a:extLst>
          </p:cNvPr>
          <p:cNvSpPr>
            <a:spLocks noGrp="1" noRot="1" noMove="1" noResize="1" noEditPoints="1" noAdjustHandles="1" noChangeArrowheads="1" noChangeShapeType="1"/>
          </p:cNvSpPr>
          <p:nvPr/>
        </p:nvSpPr>
        <p:spPr>
          <a:xfrm>
            <a:off x="811014" y="3222821"/>
            <a:ext cx="5951355" cy="764641"/>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12" tIns="77712" rIns="77712" bIns="77712" rtlCol="0" anchor="ctr">
            <a:normAutofit/>
          </a:bodyPr>
          <a:lstStyle/>
          <a:p>
            <a:pPr defTabSz="493456">
              <a:defRPr/>
            </a:pPr>
            <a:endPar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endParaRPr>
          </a:p>
        </p:txBody>
      </p:sp>
      <p:sp>
        <p:nvSpPr>
          <p:cNvPr id="18" name="Rechteck 17">
            <a:extLst>
              <a:ext uri="{FF2B5EF4-FFF2-40B4-BE49-F238E27FC236}">
                <a16:creationId xmlns:a16="http://schemas.microsoft.com/office/drawing/2014/main" id="{A0AD9662-CCD8-566D-CC22-1B690F57E4AD}"/>
              </a:ext>
            </a:extLst>
          </p:cNvPr>
          <p:cNvSpPr>
            <a:spLocks noGrp="1" noRot="1" noMove="1" noResize="1" noEditPoints="1" noAdjustHandles="1" noChangeArrowheads="1" noChangeShapeType="1"/>
          </p:cNvSpPr>
          <p:nvPr/>
        </p:nvSpPr>
        <p:spPr>
          <a:xfrm>
            <a:off x="811014" y="2374754"/>
            <a:ext cx="5951355" cy="764641"/>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12" tIns="77712" rIns="77712" bIns="77712" rtlCol="0" anchor="ctr">
            <a:normAutofit/>
          </a:bodyPr>
          <a:lstStyle/>
          <a:p>
            <a:pPr defTabSz="493456">
              <a:defRPr/>
            </a:pPr>
            <a:endPar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endParaRPr>
          </a:p>
        </p:txBody>
      </p:sp>
      <p:sp>
        <p:nvSpPr>
          <p:cNvPr id="20" name="Rechteck 19">
            <a:extLst>
              <a:ext uri="{FF2B5EF4-FFF2-40B4-BE49-F238E27FC236}">
                <a16:creationId xmlns:a16="http://schemas.microsoft.com/office/drawing/2014/main" id="{85B27FF3-39FB-2561-C5E1-A5EAE39C13E2}"/>
              </a:ext>
            </a:extLst>
          </p:cNvPr>
          <p:cNvSpPr>
            <a:spLocks noGrp="1" noRot="1" noMove="1" noResize="1" noEditPoints="1" noAdjustHandles="1" noChangeArrowheads="1" noChangeShapeType="1"/>
          </p:cNvSpPr>
          <p:nvPr/>
        </p:nvSpPr>
        <p:spPr>
          <a:xfrm>
            <a:off x="811014" y="1526687"/>
            <a:ext cx="5951355" cy="764641"/>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12" tIns="77712" rIns="77712" bIns="77712" rtlCol="0" anchor="ctr">
            <a:normAutofit/>
          </a:bodyPr>
          <a:lstStyle/>
          <a:p>
            <a:pPr defTabSz="493456">
              <a:defRPr/>
            </a:pPr>
            <a:endPar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endParaRPr>
          </a:p>
        </p:txBody>
      </p:sp>
      <p:sp>
        <p:nvSpPr>
          <p:cNvPr id="21" name="Rechteck 20">
            <a:extLst>
              <a:ext uri="{FF2B5EF4-FFF2-40B4-BE49-F238E27FC236}">
                <a16:creationId xmlns:a16="http://schemas.microsoft.com/office/drawing/2014/main" id="{259C272A-CAF7-EE52-BA13-AFC531CDDF3D}"/>
              </a:ext>
            </a:extLst>
          </p:cNvPr>
          <p:cNvSpPr>
            <a:spLocks noGrp="1" noRot="1" noMove="1" noResize="1" noEditPoints="1" noAdjustHandles="1" noChangeArrowheads="1" noChangeShapeType="1"/>
          </p:cNvSpPr>
          <p:nvPr/>
        </p:nvSpPr>
        <p:spPr>
          <a:xfrm>
            <a:off x="811013" y="6246793"/>
            <a:ext cx="5951355" cy="797340"/>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388558" tIns="77712" rIns="194279" bIns="77712" rtlCol="0" anchor="ctr">
            <a:noAutofit/>
          </a:bodyPr>
          <a:lstStyle/>
          <a:p>
            <a:pPr defTabSz="493456">
              <a:defRPr/>
            </a:pPr>
            <a:r>
              <a:rPr lang="de-DE" sz="1727" dirty="0">
                <a:solidFill>
                  <a:srgbClr val="243039"/>
                </a:solidFill>
                <a:latin typeface="helvetica" panose="020B0604020202020204" pitchFamily="34" charset="0"/>
                <a:ea typeface="Inter" panose="020B0502030000000004" pitchFamily="34" charset="0"/>
                <a:cs typeface="helvetica" panose="020B0604020202020204" pitchFamily="34" charset="0"/>
              </a:rPr>
              <a:t>Marie kann ihre Ausgaben reduzieren, indem sie ein festes monatliches ______ dafür festlegt.</a:t>
            </a:r>
            <a:endParaRPr lang="de-DE" sz="1727" i="1" dirty="0">
              <a:solidFill>
                <a:srgbClr val="243039"/>
              </a:solidFill>
              <a:latin typeface="helvetica" panose="020B0604020202020204" pitchFamily="34" charset="0"/>
              <a:ea typeface="Inter" panose="020B0502030000000004" pitchFamily="34" charset="0"/>
              <a:cs typeface="helvetica" panose="020B0604020202020204" pitchFamily="34" charset="0"/>
            </a:endParaRPr>
          </a:p>
        </p:txBody>
      </p:sp>
      <p:pic>
        <p:nvPicPr>
          <p:cNvPr id="22" name="Grafik 21" descr="Ein Bild, das Glühbirne, Kreativität enthält.&#10;&#10;Automatisch generierte Beschreibung">
            <a:extLst>
              <a:ext uri="{FF2B5EF4-FFF2-40B4-BE49-F238E27FC236}">
                <a16:creationId xmlns:a16="http://schemas.microsoft.com/office/drawing/2014/main" id="{91BBCFE1-D5CF-F465-D34A-0DAEE516B386}"/>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a:off x="540064" y="6372318"/>
            <a:ext cx="541899" cy="541899"/>
          </a:xfrm>
          <a:prstGeom prst="rect">
            <a:avLst/>
          </a:prstGeom>
        </p:spPr>
      </p:pic>
      <p:sp>
        <p:nvSpPr>
          <p:cNvPr id="23" name="Textfeld 22">
            <a:extLst>
              <a:ext uri="{FF2B5EF4-FFF2-40B4-BE49-F238E27FC236}">
                <a16:creationId xmlns:a16="http://schemas.microsoft.com/office/drawing/2014/main" id="{896503A7-B750-7F62-3083-B47398E3C997}"/>
              </a:ext>
            </a:extLst>
          </p:cNvPr>
          <p:cNvSpPr txBox="1">
            <a:spLocks noGrp="1" noRot="1" noMove="1" noResize="1" noEditPoints="1" noAdjustHandles="1" noChangeArrowheads="1" noChangeShapeType="1"/>
          </p:cNvSpPr>
          <p:nvPr/>
        </p:nvSpPr>
        <p:spPr>
          <a:xfrm>
            <a:off x="811012" y="5866370"/>
            <a:ext cx="5964833" cy="358111"/>
          </a:xfrm>
          <a:prstGeom prst="rect">
            <a:avLst/>
          </a:prstGeom>
          <a:noFill/>
        </p:spPr>
        <p:txBody>
          <a:bodyPr wrap="square" lIns="0" rtlCol="0">
            <a:spAutoFit/>
          </a:bodyPr>
          <a:lstStyle/>
          <a:p>
            <a:r>
              <a:rPr lang="de-DE" sz="1727" b="1" dirty="0">
                <a:latin typeface="helvetica" panose="020B0604020202020204" pitchFamily="34" charset="0"/>
                <a:cs typeface="helvetica" panose="020B0604020202020204" pitchFamily="34" charset="0"/>
              </a:rPr>
              <a:t>Welcher Begriff fehlt hier?</a:t>
            </a:r>
          </a:p>
        </p:txBody>
      </p:sp>
      <p:sp>
        <p:nvSpPr>
          <p:cNvPr id="24" name="Rechteck 23">
            <a:extLst>
              <a:ext uri="{FF2B5EF4-FFF2-40B4-BE49-F238E27FC236}">
                <a16:creationId xmlns:a16="http://schemas.microsoft.com/office/drawing/2014/main" id="{84081FC8-60A8-7312-E1A8-ED2D082ED48E}"/>
              </a:ext>
            </a:extLst>
          </p:cNvPr>
          <p:cNvSpPr>
            <a:spLocks noGrp="1" noRot="1" noMove="1" noResize="1" noEditPoints="1" noAdjustHandles="1" noChangeArrowheads="1" noChangeShapeType="1"/>
          </p:cNvSpPr>
          <p:nvPr/>
        </p:nvSpPr>
        <p:spPr>
          <a:xfrm>
            <a:off x="811014" y="8809323"/>
            <a:ext cx="5951355" cy="1277804"/>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77712" tIns="77712" rIns="77712" bIns="77712" rtlCol="0" anchor="ctr">
            <a:normAutofit/>
          </a:bodyPr>
          <a:lstStyle/>
          <a:p>
            <a:pPr defTabSz="493456">
              <a:defRPr/>
            </a:pPr>
            <a:endPar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122179431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Grafik 11">
            <a:extLst>
              <a:ext uri="{FF2B5EF4-FFF2-40B4-BE49-F238E27FC236}">
                <a16:creationId xmlns:a16="http://schemas.microsoft.com/office/drawing/2014/main" id="{134A4BED-2C98-BD7B-B19C-4B4672D4468C}"/>
              </a:ext>
            </a:extLst>
          </p:cNvPr>
          <p:cNvPicPr>
            <a:picLocks noGrp="1" noRot="1" noChangeAspect="1" noMove="1" noResize="1" noEditPoints="1" noAdjustHandles="1" noChangeArrowheads="1" noChangeShapeType="1" noCrop="1"/>
          </p:cNvPicPr>
          <p:nvPr/>
        </p:nvPicPr>
        <p:blipFill>
          <a:blip r:embed="rId2"/>
          <a:stretch>
            <a:fillRect/>
          </a:stretch>
        </p:blipFill>
        <p:spPr>
          <a:xfrm>
            <a:off x="816034" y="4521880"/>
            <a:ext cx="2301932" cy="2117958"/>
          </a:xfrm>
          <a:prstGeom prst="rect">
            <a:avLst/>
          </a:prstGeom>
        </p:spPr>
      </p:pic>
      <p:grpSp>
        <p:nvGrpSpPr>
          <p:cNvPr id="13" name="Gruppieren 12">
            <a:extLst>
              <a:ext uri="{FF2B5EF4-FFF2-40B4-BE49-F238E27FC236}">
                <a16:creationId xmlns:a16="http://schemas.microsoft.com/office/drawing/2014/main" id="{AFE6B4A8-2411-B607-14B9-2494D5A78C33}"/>
              </a:ext>
            </a:extLst>
          </p:cNvPr>
          <p:cNvGrpSpPr>
            <a:grpSpLocks noGrp="1" noUngrp="1" noRot="1" noMove="1" noResize="1"/>
          </p:cNvGrpSpPr>
          <p:nvPr/>
        </p:nvGrpSpPr>
        <p:grpSpPr>
          <a:xfrm>
            <a:off x="795438" y="887983"/>
            <a:ext cx="5967085" cy="3148916"/>
            <a:chOff x="663944" y="822719"/>
            <a:chExt cx="5528524" cy="2917481"/>
          </a:xfrm>
        </p:grpSpPr>
        <p:sp>
          <p:nvSpPr>
            <p:cNvPr id="14" name="Rechteck 13">
              <a:extLst>
                <a:ext uri="{FF2B5EF4-FFF2-40B4-BE49-F238E27FC236}">
                  <a16:creationId xmlns:a16="http://schemas.microsoft.com/office/drawing/2014/main" id="{AE2BABC4-3081-C4AD-04CB-EB1E3B5FB09B}"/>
                </a:ext>
              </a:extLst>
            </p:cNvPr>
            <p:cNvSpPr>
              <a:spLocks noGrp="1" noRot="1" noMove="1" noResize="1" noEditPoints="1" noAdjustHandles="1" noChangeArrowheads="1" noChangeShapeType="1"/>
            </p:cNvSpPr>
            <p:nvPr/>
          </p:nvSpPr>
          <p:spPr>
            <a:xfrm>
              <a:off x="663944" y="990599"/>
              <a:ext cx="5513950" cy="2749601"/>
            </a:xfrm>
            <a:prstGeom prst="rect">
              <a:avLst/>
            </a:prstGeom>
            <a:solidFill>
              <a:srgbClr val="F5F5F5"/>
            </a:solidFill>
            <a:ln w="38100">
              <a:solidFill>
                <a:srgbClr val="F5F5F5"/>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r>
                <a:rPr lang="de-DE" sz="1727" b="1" dirty="0">
                  <a:solidFill>
                    <a:schemeClr val="tx1"/>
                  </a:solidFill>
                  <a:latin typeface="helvetica"/>
                  <a:ea typeface="Inter" panose="020B0502030000000004" pitchFamily="34" charset="0"/>
                  <a:cs typeface="Inter" panose="020B0502030000000004" pitchFamily="34" charset="0"/>
                </a:rPr>
                <a:t>Zusatzaufgabe</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1. Berechnet die prozentualen Anteile</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von Maries einzelnen Ausgaben in</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diesem Monat an ihren gesamten </a:t>
              </a:r>
              <a:br>
                <a:rPr lang="de-DE" sz="1727" dirty="0">
                  <a:solidFill>
                    <a:schemeClr val="tx1"/>
                  </a:solidFill>
                  <a:latin typeface="helvetica"/>
                  <a:ea typeface="Inter" panose="020B0502030000000004" pitchFamily="34" charset="0"/>
                  <a:cs typeface="Inter" panose="020B0502030000000004" pitchFamily="34" charset="0"/>
                </a:rPr>
              </a:br>
              <a:r>
                <a:rPr lang="de-DE" sz="1727" dirty="0">
                  <a:solidFill>
                    <a:schemeClr val="tx1"/>
                  </a:solidFill>
                  <a:latin typeface="helvetica"/>
                  <a:ea typeface="Inter" panose="020B0502030000000004" pitchFamily="34" charset="0"/>
                  <a:cs typeface="Inter" panose="020B0502030000000004" pitchFamily="34" charset="0"/>
                </a:rPr>
                <a:t>Ausgaben.</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2. Vervollständigt das Tortendiagramm und die Legende.</a:t>
              </a:r>
            </a:p>
            <a:p>
              <a:endParaRPr lang="de-DE" sz="1727" dirty="0">
                <a:solidFill>
                  <a:schemeClr val="tx1"/>
                </a:solidFill>
                <a:latin typeface="helvetica"/>
                <a:ea typeface="Inter" panose="020B0502030000000004" pitchFamily="34" charset="0"/>
                <a:cs typeface="Inter" panose="020B0502030000000004" pitchFamily="34" charset="0"/>
              </a:endParaRPr>
            </a:p>
            <a:p>
              <a:r>
                <a:rPr lang="de-DE" sz="1727" dirty="0">
                  <a:solidFill>
                    <a:schemeClr val="tx1"/>
                  </a:solidFill>
                  <a:latin typeface="helvetica"/>
                  <a:ea typeface="Inter" panose="020B0502030000000004" pitchFamily="34" charset="0"/>
                  <a:cs typeface="Inter" panose="020B0502030000000004" pitchFamily="34" charset="0"/>
                </a:rPr>
                <a:t>3. Erläutert euren Rechenweg.</a:t>
              </a:r>
            </a:p>
          </p:txBody>
        </p:sp>
        <p:sp>
          <p:nvSpPr>
            <p:cNvPr id="15" name="Freihandform: Form 14">
              <a:extLst>
                <a:ext uri="{FF2B5EF4-FFF2-40B4-BE49-F238E27FC236}">
                  <a16:creationId xmlns:a16="http://schemas.microsoft.com/office/drawing/2014/main" id="{FD0BFF3E-9C24-072E-9619-1530C76FBDB1}"/>
                </a:ext>
              </a:extLst>
            </p:cNvPr>
            <p:cNvSpPr>
              <a:spLocks noGrp="1" noRot="1" noMove="1" noResize="1" noEditPoints="1" noAdjustHandles="1" noChangeArrowheads="1" noChangeShapeType="1"/>
            </p:cNvSpPr>
            <p:nvPr/>
          </p:nvSpPr>
          <p:spPr>
            <a:xfrm rot="10800000" flipH="1">
              <a:off x="4163626" y="977896"/>
              <a:ext cx="2028842" cy="1636038"/>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79D3FF"/>
            </a:solidFill>
            <a:ln>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wrap="square" tIns="738260" rtlCol="0" anchor="ctr">
              <a:noAutofit/>
            </a:bodyPr>
            <a:lstStyle/>
            <a:p>
              <a:pPr algn="ctr"/>
              <a:endParaRPr lang="de-DE" sz="3022" b="1">
                <a:solidFill>
                  <a:schemeClr val="tx1"/>
                </a:solidFill>
                <a:latin typeface="Inter" panose="020B0502030000000004" pitchFamily="34" charset="0"/>
                <a:ea typeface="Inter" panose="020B0502030000000004" pitchFamily="34" charset="0"/>
                <a:cs typeface="Inter" panose="020B0502030000000004" pitchFamily="34" charset="0"/>
              </a:endParaRPr>
            </a:p>
          </p:txBody>
        </p:sp>
        <p:pic>
          <p:nvPicPr>
            <p:cNvPr id="16" name="Grafik 15">
              <a:extLst>
                <a:ext uri="{FF2B5EF4-FFF2-40B4-BE49-F238E27FC236}">
                  <a16:creationId xmlns:a16="http://schemas.microsoft.com/office/drawing/2014/main" id="{B92841A7-72F7-0442-E184-145218FCF91E}"/>
                </a:ext>
              </a:extLst>
            </p:cNvPr>
            <p:cNvPicPr>
              <a:picLocks noGrp="1" noRo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4595897" y="822719"/>
              <a:ext cx="1488823" cy="1636039"/>
            </a:xfrm>
            <a:prstGeom prst="rect">
              <a:avLst/>
            </a:prstGeom>
          </p:spPr>
        </p:pic>
      </p:grpSp>
      <p:grpSp>
        <p:nvGrpSpPr>
          <p:cNvPr id="143" name="Gruppieren 142">
            <a:extLst>
              <a:ext uri="{FF2B5EF4-FFF2-40B4-BE49-F238E27FC236}">
                <a16:creationId xmlns:a16="http://schemas.microsoft.com/office/drawing/2014/main" id="{A6E7237E-190F-CF65-3E46-3CD1889ACE24}"/>
              </a:ext>
            </a:extLst>
          </p:cNvPr>
          <p:cNvGrpSpPr>
            <a:grpSpLocks noGrp="1" noUngrp="1" noRot="1" noMove="1" noResize="1"/>
          </p:cNvGrpSpPr>
          <p:nvPr/>
        </p:nvGrpSpPr>
        <p:grpSpPr>
          <a:xfrm>
            <a:off x="3128799" y="4804778"/>
            <a:ext cx="3657794" cy="1544860"/>
            <a:chOff x="4104079" y="4305537"/>
            <a:chExt cx="3388958" cy="1431318"/>
          </a:xfrm>
        </p:grpSpPr>
        <p:sp>
          <p:nvSpPr>
            <p:cNvPr id="132" name="Ellipse 131">
              <a:extLst>
                <a:ext uri="{FF2B5EF4-FFF2-40B4-BE49-F238E27FC236}">
                  <a16:creationId xmlns:a16="http://schemas.microsoft.com/office/drawing/2014/main" id="{5966FB0C-182B-951B-0E2A-460F5ED9FE3E}"/>
                </a:ext>
              </a:extLst>
            </p:cNvPr>
            <p:cNvSpPr>
              <a:spLocks noGrp="1" noRot="1" noMove="1" noResize="1" noEditPoints="1" noAdjustHandles="1" noChangeArrowheads="1" noChangeShapeType="1"/>
            </p:cNvSpPr>
            <p:nvPr/>
          </p:nvSpPr>
          <p:spPr>
            <a:xfrm>
              <a:off x="4106989" y="4429082"/>
              <a:ext cx="118810" cy="1188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sp>
          <p:nvSpPr>
            <p:cNvPr id="133" name="Textfeld 132">
              <a:extLst>
                <a:ext uri="{FF2B5EF4-FFF2-40B4-BE49-F238E27FC236}">
                  <a16:creationId xmlns:a16="http://schemas.microsoft.com/office/drawing/2014/main" id="{BB918B44-17DF-85B8-27EA-A4693CFB5566}"/>
                </a:ext>
              </a:extLst>
            </p:cNvPr>
            <p:cNvSpPr txBox="1">
              <a:spLocks noGrp="1" noRot="1" noMove="1" noResize="1" noEditPoints="1" noAdjustHandles="1" noChangeArrowheads="1" noChangeShapeType="1"/>
            </p:cNvSpPr>
            <p:nvPr/>
          </p:nvSpPr>
          <p:spPr>
            <a:xfrm>
              <a:off x="4228709" y="4305537"/>
              <a:ext cx="3241886" cy="331791"/>
            </a:xfrm>
            <a:prstGeom prst="rect">
              <a:avLst/>
            </a:prstGeom>
            <a:noFill/>
          </p:spPr>
          <p:txBody>
            <a:bodyPr wrap="square" rtlCol="0">
              <a:spAutoFit/>
            </a:bodyPr>
            <a:lstStyle/>
            <a:p>
              <a:r>
                <a:rPr lang="de-DE" sz="1727" dirty="0">
                  <a:latin typeface="helvetica" panose="020B0604020202020204" pitchFamily="34" charset="0"/>
                  <a:cs typeface="helvetica" panose="020B0604020202020204" pitchFamily="34" charset="0"/>
                </a:rPr>
                <a:t>Pausenbrot: ____ %</a:t>
              </a:r>
            </a:p>
          </p:txBody>
        </p:sp>
        <p:sp>
          <p:nvSpPr>
            <p:cNvPr id="134" name="Ellipse 133">
              <a:extLst>
                <a:ext uri="{FF2B5EF4-FFF2-40B4-BE49-F238E27FC236}">
                  <a16:creationId xmlns:a16="http://schemas.microsoft.com/office/drawing/2014/main" id="{0B267B0D-1B94-CE00-A151-8EA9C2882D15}"/>
                </a:ext>
              </a:extLst>
            </p:cNvPr>
            <p:cNvSpPr>
              <a:spLocks noGrp="1" noRot="1" noMove="1" noResize="1" noEditPoints="1" noAdjustHandles="1" noChangeArrowheads="1" noChangeShapeType="1"/>
            </p:cNvSpPr>
            <p:nvPr/>
          </p:nvSpPr>
          <p:spPr>
            <a:xfrm>
              <a:off x="4106989" y="4703757"/>
              <a:ext cx="118810" cy="1188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sp>
          <p:nvSpPr>
            <p:cNvPr id="135" name="Textfeld 134">
              <a:extLst>
                <a:ext uri="{FF2B5EF4-FFF2-40B4-BE49-F238E27FC236}">
                  <a16:creationId xmlns:a16="http://schemas.microsoft.com/office/drawing/2014/main" id="{9C52F0AF-A2AB-5D11-8043-7CE4BACEDD43}"/>
                </a:ext>
              </a:extLst>
            </p:cNvPr>
            <p:cNvSpPr txBox="1">
              <a:spLocks noGrp="1" noRot="1" noMove="1" noResize="1" noEditPoints="1" noAdjustHandles="1" noChangeArrowheads="1" noChangeShapeType="1"/>
            </p:cNvSpPr>
            <p:nvPr/>
          </p:nvSpPr>
          <p:spPr>
            <a:xfrm>
              <a:off x="4228709" y="4580212"/>
              <a:ext cx="3224534" cy="331791"/>
            </a:xfrm>
            <a:prstGeom prst="rect">
              <a:avLst/>
            </a:prstGeom>
            <a:noFill/>
          </p:spPr>
          <p:txBody>
            <a:bodyPr wrap="square" rtlCol="0">
              <a:spAutoFit/>
            </a:bodyPr>
            <a:lstStyle/>
            <a:p>
              <a:r>
                <a:rPr lang="de-DE" sz="1727" dirty="0">
                  <a:latin typeface="helvetica" panose="020B0604020202020204" pitchFamily="34" charset="0"/>
                  <a:cs typeface="helvetica" panose="020B0604020202020204" pitchFamily="34" charset="0"/>
                </a:rPr>
                <a:t>Buch: ____ %</a:t>
              </a:r>
            </a:p>
          </p:txBody>
        </p:sp>
        <p:sp>
          <p:nvSpPr>
            <p:cNvPr id="136" name="Ellipse 135">
              <a:extLst>
                <a:ext uri="{FF2B5EF4-FFF2-40B4-BE49-F238E27FC236}">
                  <a16:creationId xmlns:a16="http://schemas.microsoft.com/office/drawing/2014/main" id="{1A7FB450-F14C-859F-6A0E-3397656D7721}"/>
                </a:ext>
              </a:extLst>
            </p:cNvPr>
            <p:cNvSpPr>
              <a:spLocks noGrp="1" noRot="1" noMove="1" noResize="1" noEditPoints="1" noAdjustHandles="1" noChangeArrowheads="1" noChangeShapeType="1"/>
            </p:cNvSpPr>
            <p:nvPr/>
          </p:nvSpPr>
          <p:spPr>
            <a:xfrm>
              <a:off x="4104079" y="4974431"/>
              <a:ext cx="118810" cy="1188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sp>
          <p:nvSpPr>
            <p:cNvPr id="137" name="Textfeld 136">
              <a:extLst>
                <a:ext uri="{FF2B5EF4-FFF2-40B4-BE49-F238E27FC236}">
                  <a16:creationId xmlns:a16="http://schemas.microsoft.com/office/drawing/2014/main" id="{18C2DBD7-EEBD-013F-393E-421290C9A044}"/>
                </a:ext>
              </a:extLst>
            </p:cNvPr>
            <p:cNvSpPr txBox="1">
              <a:spLocks noGrp="1" noRot="1" noMove="1" noResize="1" noEditPoints="1" noAdjustHandles="1" noChangeArrowheads="1" noChangeShapeType="1"/>
            </p:cNvSpPr>
            <p:nvPr/>
          </p:nvSpPr>
          <p:spPr>
            <a:xfrm>
              <a:off x="4225799" y="4850886"/>
              <a:ext cx="3229102" cy="331791"/>
            </a:xfrm>
            <a:prstGeom prst="rect">
              <a:avLst/>
            </a:prstGeom>
            <a:noFill/>
          </p:spPr>
          <p:txBody>
            <a:bodyPr wrap="square" rtlCol="0">
              <a:spAutoFit/>
            </a:bodyPr>
            <a:lstStyle/>
            <a:p>
              <a:r>
                <a:rPr lang="de-DE" sz="1727" dirty="0">
                  <a:latin typeface="helvetica" panose="020B0604020202020204" pitchFamily="34" charset="0"/>
                  <a:cs typeface="helvetica" panose="020B0604020202020204" pitchFamily="34" charset="0"/>
                </a:rPr>
                <a:t>Besuch im Schwimmbad: ____ %</a:t>
              </a:r>
            </a:p>
          </p:txBody>
        </p:sp>
        <p:sp>
          <p:nvSpPr>
            <p:cNvPr id="138" name="Ellipse 137">
              <a:extLst>
                <a:ext uri="{FF2B5EF4-FFF2-40B4-BE49-F238E27FC236}">
                  <a16:creationId xmlns:a16="http://schemas.microsoft.com/office/drawing/2014/main" id="{27DC081E-F557-A189-80D4-4C50A17C2548}"/>
                </a:ext>
              </a:extLst>
            </p:cNvPr>
            <p:cNvSpPr>
              <a:spLocks noGrp="1" noRot="1" noMove="1" noResize="1" noEditPoints="1" noAdjustHandles="1" noChangeArrowheads="1" noChangeShapeType="1"/>
            </p:cNvSpPr>
            <p:nvPr/>
          </p:nvSpPr>
          <p:spPr>
            <a:xfrm>
              <a:off x="4104079" y="5249106"/>
              <a:ext cx="118810" cy="1188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sp>
          <p:nvSpPr>
            <p:cNvPr id="139" name="Textfeld 138">
              <a:extLst>
                <a:ext uri="{FF2B5EF4-FFF2-40B4-BE49-F238E27FC236}">
                  <a16:creationId xmlns:a16="http://schemas.microsoft.com/office/drawing/2014/main" id="{355FAE1F-8579-2B5D-1FF7-3BCE747D403D}"/>
                </a:ext>
              </a:extLst>
            </p:cNvPr>
            <p:cNvSpPr txBox="1">
              <a:spLocks noGrp="1" noRot="1" noMove="1" noResize="1" noEditPoints="1" noAdjustHandles="1" noChangeArrowheads="1" noChangeShapeType="1"/>
            </p:cNvSpPr>
            <p:nvPr/>
          </p:nvSpPr>
          <p:spPr>
            <a:xfrm>
              <a:off x="4225799" y="5125561"/>
              <a:ext cx="3135480" cy="331791"/>
            </a:xfrm>
            <a:prstGeom prst="rect">
              <a:avLst/>
            </a:prstGeom>
            <a:noFill/>
          </p:spPr>
          <p:txBody>
            <a:bodyPr wrap="square" rtlCol="0">
              <a:spAutoFit/>
            </a:bodyPr>
            <a:lstStyle/>
            <a:p>
              <a:r>
                <a:rPr lang="de-DE" sz="1727" dirty="0">
                  <a:latin typeface="helvetica" panose="020B0604020202020204" pitchFamily="34" charset="0"/>
                  <a:cs typeface="helvetica" panose="020B0604020202020204" pitchFamily="34" charset="0"/>
                </a:rPr>
                <a:t>Zeitschrift: ____ %</a:t>
              </a:r>
            </a:p>
          </p:txBody>
        </p:sp>
        <p:sp>
          <p:nvSpPr>
            <p:cNvPr id="140" name="Ellipse 139">
              <a:extLst>
                <a:ext uri="{FF2B5EF4-FFF2-40B4-BE49-F238E27FC236}">
                  <a16:creationId xmlns:a16="http://schemas.microsoft.com/office/drawing/2014/main" id="{C2BFA63C-8834-DDA3-B2F0-55DA7528A3B2}"/>
                </a:ext>
              </a:extLst>
            </p:cNvPr>
            <p:cNvSpPr>
              <a:spLocks noGrp="1" noRot="1" noMove="1" noResize="1" noEditPoints="1" noAdjustHandles="1" noChangeArrowheads="1" noChangeShapeType="1"/>
            </p:cNvSpPr>
            <p:nvPr/>
          </p:nvSpPr>
          <p:spPr>
            <a:xfrm>
              <a:off x="4104079" y="5528609"/>
              <a:ext cx="118810" cy="118810"/>
            </a:xfrm>
            <a:prstGeom prst="ellipse">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727"/>
            </a:p>
          </p:txBody>
        </p:sp>
        <p:sp>
          <p:nvSpPr>
            <p:cNvPr id="141" name="Textfeld 140">
              <a:extLst>
                <a:ext uri="{FF2B5EF4-FFF2-40B4-BE49-F238E27FC236}">
                  <a16:creationId xmlns:a16="http://schemas.microsoft.com/office/drawing/2014/main" id="{EDAC7B29-E4B1-C652-9E61-BF79D40C4A29}"/>
                </a:ext>
              </a:extLst>
            </p:cNvPr>
            <p:cNvSpPr txBox="1">
              <a:spLocks noGrp="1" noRot="1" noMove="1" noResize="1" noEditPoints="1" noAdjustHandles="1" noChangeArrowheads="1" noChangeShapeType="1"/>
            </p:cNvSpPr>
            <p:nvPr/>
          </p:nvSpPr>
          <p:spPr>
            <a:xfrm>
              <a:off x="4225799" y="5405064"/>
              <a:ext cx="3267238" cy="331791"/>
            </a:xfrm>
            <a:prstGeom prst="rect">
              <a:avLst/>
            </a:prstGeom>
            <a:noFill/>
          </p:spPr>
          <p:txBody>
            <a:bodyPr wrap="square" rtlCol="0">
              <a:spAutoFit/>
            </a:bodyPr>
            <a:lstStyle/>
            <a:p>
              <a:r>
                <a:rPr lang="de-DE" sz="1727" dirty="0">
                  <a:latin typeface="helvetica" panose="020B0604020202020204" pitchFamily="34" charset="0"/>
                  <a:cs typeface="helvetica" panose="020B0604020202020204" pitchFamily="34" charset="0"/>
                </a:rPr>
                <a:t>Süßigkeiten: ____ %</a:t>
              </a:r>
            </a:p>
          </p:txBody>
        </p:sp>
      </p:grpSp>
      <p:sp>
        <p:nvSpPr>
          <p:cNvPr id="144" name="Rechteck 143">
            <a:extLst>
              <a:ext uri="{FF2B5EF4-FFF2-40B4-BE49-F238E27FC236}">
                <a16:creationId xmlns:a16="http://schemas.microsoft.com/office/drawing/2014/main" id="{B7601C8B-1299-365D-C3ED-8DBE30A7D989}"/>
              </a:ext>
            </a:extLst>
          </p:cNvPr>
          <p:cNvSpPr>
            <a:spLocks noGrp="1" noRot="1" noMove="1" noResize="1" noEditPoints="1" noAdjustHandles="1" noChangeArrowheads="1" noChangeShapeType="1"/>
          </p:cNvSpPr>
          <p:nvPr/>
        </p:nvSpPr>
        <p:spPr>
          <a:xfrm>
            <a:off x="794360" y="7512610"/>
            <a:ext cx="5968010" cy="2574519"/>
          </a:xfrm>
          <a:prstGeom prst="rect">
            <a:avLst/>
          </a:prstGeom>
          <a:solidFill>
            <a:srgbClr val="FFFFFF">
              <a:alpha val="69804"/>
            </a:srgbClr>
          </a:solidFill>
          <a:ln w="6350">
            <a:solidFill>
              <a:srgbClr val="ECEEF2"/>
            </a:solidFill>
          </a:ln>
          <a:effectLst>
            <a:outerShdw blurRad="50800" dist="38100" dir="2700000" algn="tl" rotWithShape="0">
              <a:prstClr val="black">
                <a:alpha val="1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194279" rtlCol="0" anchor="t">
            <a:normAutofit/>
          </a:bodyPr>
          <a:lstStyle/>
          <a:p>
            <a:pPr defTabSz="493456">
              <a:defRPr/>
            </a:pPr>
            <a:endParaRPr lang="de-DE" sz="1727" dirty="0">
              <a:solidFill>
                <a:srgbClr val="243039"/>
              </a:solidFill>
              <a:latin typeface="Ink Free" panose="03080402000500000000" pitchFamily="66" charset="0"/>
              <a:ea typeface="Inter" panose="020B0502030000000004" pitchFamily="34" charset="0"/>
              <a:cs typeface="helvetica" panose="020B0604020202020204" pitchFamily="34" charset="0"/>
            </a:endParaRPr>
          </a:p>
        </p:txBody>
      </p:sp>
    </p:spTree>
    <p:extLst>
      <p:ext uri="{BB962C8B-B14F-4D97-AF65-F5344CB8AC3E}">
        <p14:creationId xmlns:p14="http://schemas.microsoft.com/office/powerpoint/2010/main" val="4102357839"/>
      </p:ext>
    </p:extLst>
  </p:cSld>
  <p:clrMapOvr>
    <a:masterClrMapping/>
  </p:clrMapOvr>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84F1737-9EC1-40A2-8AE2-B89EC47EB670}">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2.xml><?xml version="1.0" encoding="utf-8"?>
<ds:datastoreItem xmlns:ds="http://schemas.openxmlformats.org/officeDocument/2006/customXml" ds:itemID="{B07835DF-AFB3-44D9-B514-358225C20FD2}">
  <ds:schemaRefs>
    <ds:schemaRef ds:uri="http://schemas.microsoft.com/sharepoint/v3/contenttype/forms"/>
  </ds:schemaRefs>
</ds:datastoreItem>
</file>

<file path=customXml/itemProps3.xml><?xml version="1.0" encoding="utf-8"?>
<ds:datastoreItem xmlns:ds="http://schemas.openxmlformats.org/officeDocument/2006/customXml" ds:itemID="{DB2D5B52-6514-48D5-88F9-B23F6112A67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203</Words>
  <Application>Microsoft Office PowerPoint</Application>
  <PresentationFormat>Benutzerdefiniert</PresentationFormat>
  <Paragraphs>28</Paragraphs>
  <Slides>5</Slides>
  <Notes>0</Notes>
  <HiddenSlides>0</HiddenSlides>
  <MMClips>0</MMClips>
  <ScaleCrop>false</ScaleCrop>
  <HeadingPairs>
    <vt:vector size="6" baseType="variant">
      <vt:variant>
        <vt:lpstr>Verwendete Schriftarten</vt:lpstr>
      </vt:variant>
      <vt:variant>
        <vt:i4>7</vt:i4>
      </vt:variant>
      <vt:variant>
        <vt:lpstr>Design</vt:lpstr>
      </vt:variant>
      <vt:variant>
        <vt:i4>1</vt:i4>
      </vt:variant>
      <vt:variant>
        <vt:lpstr>Folientitel</vt:lpstr>
      </vt:variant>
      <vt:variant>
        <vt:i4>5</vt:i4>
      </vt:variant>
    </vt:vector>
  </HeadingPairs>
  <TitlesOfParts>
    <vt:vector size="13" baseType="lpstr">
      <vt:lpstr>Arial</vt:lpstr>
      <vt:lpstr>Calibri</vt:lpstr>
      <vt:lpstr>GT America Rg</vt:lpstr>
      <vt:lpstr>helvetica</vt:lpstr>
      <vt:lpstr>helvetica</vt:lpstr>
      <vt:lpstr>Ink Free</vt:lpstr>
      <vt:lpstr>Inter</vt:lpstr>
      <vt:lpstr>Office</vt:lpstr>
      <vt:lpstr>PowerPoint-Präsentation</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6</cp:revision>
  <dcterms:created xsi:type="dcterms:W3CDTF">2023-05-09T10:32:46Z</dcterms:created>
  <dcterms:modified xsi:type="dcterms:W3CDTF">2024-02-13T13:41:38Z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